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61" r:id="rId7"/>
    <p:sldId id="262" r:id="rId8"/>
    <p:sldId id="263" r:id="rId9"/>
    <p:sldId id="264" r:id="rId10"/>
    <p:sldId id="258" r:id="rId11"/>
    <p:sldId id="278" r:id="rId12"/>
    <p:sldId id="26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584D84-8F7C-49EE-B992-710822F13C94}">
          <p14:sldIdLst>
            <p14:sldId id="256"/>
            <p14:sldId id="277"/>
            <p14:sldId id="261"/>
            <p14:sldId id="262"/>
            <p14:sldId id="263"/>
            <p14:sldId id="264"/>
            <p14:sldId id="258"/>
            <p14:sldId id="278"/>
            <p14:sldId id="266"/>
            <p14:sldId id="279"/>
          </p14:sldIdLst>
        </p14:section>
        <p14:section name="Untitled Section" id="{F3CFFA6E-EAD6-48F4-BE4A-75B121A9E29C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9.svg"/><Relationship Id="rId7" Type="http://schemas.openxmlformats.org/officeDocument/2006/relationships/image" Target="../media/image29.sv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65.svg"/><Relationship Id="rId5" Type="http://schemas.openxmlformats.org/officeDocument/2006/relationships/image" Target="../media/image61.sv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25.svg"/><Relationship Id="rId10" Type="http://schemas.openxmlformats.org/officeDocument/2006/relationships/image" Target="../media/image84.png"/><Relationship Id="rId4" Type="http://schemas.openxmlformats.org/officeDocument/2006/relationships/image" Target="../media/image24.png"/><Relationship Id="rId9" Type="http://schemas.openxmlformats.org/officeDocument/2006/relationships/image" Target="../media/image83.svg"/><Relationship Id="rId14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jp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18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39.svg"/><Relationship Id="rId5" Type="http://schemas.openxmlformats.org/officeDocument/2006/relationships/image" Target="../media/image45.svg"/><Relationship Id="rId10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a clothing boutique. There are three women shopping.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223" y="377907"/>
            <a:ext cx="762000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7223" y="517444"/>
            <a:ext cx="444627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Myntra Analysis…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3524" y="5762390"/>
            <a:ext cx="2925095" cy="11563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By,</a:t>
            </a:r>
          </a:p>
          <a:p>
            <a:r>
              <a:rPr lang="en-US" dirty="0">
                <a:solidFill>
                  <a:schemeClr val="bg1"/>
                </a:solidFill>
              </a:rPr>
              <a:t>G. Kiruthik chakra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02EAB-02E3-7400-6F42-57EF47C8C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868" y="2254581"/>
            <a:ext cx="3112552" cy="18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86"/>
          </a:xfrm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Technology utilization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1EA5A2-67B9-4D05-506F-19439CBFCD3D}"/>
              </a:ext>
            </a:extLst>
          </p:cNvPr>
          <p:cNvSpPr txBox="1"/>
          <p:nvPr/>
        </p:nvSpPr>
        <p:spPr>
          <a:xfrm>
            <a:off x="247650" y="1786336"/>
            <a:ext cx="6096000" cy="382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ctr">
              <a:lnSpc>
                <a:spcPts val="1800"/>
              </a:lnSpc>
              <a:spcAft>
                <a:spcPts val="750"/>
              </a:spcAft>
            </a:pP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cloud services: </a:t>
            </a:r>
          </a:p>
          <a:p>
            <a:pPr algn="just" fontAlgn="ctr">
              <a:lnSpc>
                <a:spcPts val="1800"/>
              </a:lnSpc>
              <a:spcAft>
                <a:spcPts val="750"/>
              </a:spcAft>
            </a:pP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Myntra uses Microsoft Azure Cloud Platform for its cloud services: 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+mj-lt"/>
              </a:rPr>
              <a:t>Scalability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: Myntra uses Azure Synapse Analytics and Azure HDInsight to scale up during sale events and increase traffic. 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+mj-lt"/>
              </a:rPr>
              <a:t>Data analysis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: Myntra uses Azure's AI and data capabilities to better understand customers and deliver personalized products and marketing. 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+mj-lt"/>
              </a:rPr>
              <a:t>Cost-effective computing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: Myntra uses Azure for cost-effective computing. </a:t>
            </a:r>
          </a:p>
          <a:p>
            <a:pPr algn="just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chemeClr val="bg1"/>
                </a:solidFill>
                <a:effectLst/>
                <a:latin typeface="+mj-lt"/>
              </a:rPr>
              <a:t>Secure environment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+mj-lt"/>
              </a:rPr>
              <a:t>: Myntra uses Azure to scale its technology in a secure environment. 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2DAF71-23A1-163D-616F-F67304139360}"/>
              </a:ext>
            </a:extLst>
          </p:cNvPr>
          <p:cNvCxnSpPr>
            <a:cxnSpLocks/>
          </p:cNvCxnSpPr>
          <p:nvPr/>
        </p:nvCxnSpPr>
        <p:spPr>
          <a:xfrm>
            <a:off x="6705600" y="1786336"/>
            <a:ext cx="0" cy="461299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DAECFBB3-CAF9-D6C0-CF44-C35028281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488" y="1721128"/>
            <a:ext cx="4944862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Impact of Technology: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1.AI/ML for Personalization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Real-time personalized product recommendations based on user behavior and preferences.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Tailored homepages and customized search results enhance user engagement.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2.Augmented Reality (AR) and Virtual Try-On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AR tools for virtual try-ons improve the pre-purchase experience for products like sunglasses, makeup, and more.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Size recommendation engines reduce return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D9B126-DADE-30B3-6AFA-35F28018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336" y="365126"/>
            <a:ext cx="2099014" cy="14766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4D0BA3C-848F-9D57-3086-F5CB4B5D7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20" y="38895"/>
            <a:ext cx="3315626" cy="17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4ECA-D20D-4CBA-74AC-4FF04AB3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981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SWOT ANANLYSIS OF MYNTRA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4B5D9-9FE9-6A24-4B4D-75A07BF7A1DB}"/>
              </a:ext>
            </a:extLst>
          </p:cNvPr>
          <p:cNvSpPr txBox="1"/>
          <p:nvPr/>
        </p:nvSpPr>
        <p:spPr>
          <a:xfrm>
            <a:off x="180976" y="1181100"/>
            <a:ext cx="61531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1.Myntra Strengths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The platform offers a huge product inventory with more than 5,000 brands.</a:t>
            </a:r>
          </a:p>
          <a:p>
            <a:pPr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The company's supply network reaches over 90,000 locations nationwide.</a:t>
            </a:r>
          </a:p>
          <a:p>
            <a:pPr algn="just"/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2.Myntra Weakness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Rival brands such as Jabong, Amazon, Ajio, and Meesho cut into its profits and market share.</a:t>
            </a:r>
          </a:p>
          <a:p>
            <a:pPr algn="just"/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3.Myntra Opportunities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The company stands to gain financially from an increase in private label sales.</a:t>
            </a:r>
          </a:p>
          <a:p>
            <a:pPr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The bridal market in India</a:t>
            </a:r>
          </a:p>
          <a:p>
            <a:pPr algn="just"/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4.Myntra Threats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Myntra may face challenges in expanding its consumer base in the face of Amazon's formidable reputation and massive customer base.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2D631-D346-17AE-5EB1-7F8D1528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496913"/>
            <a:ext cx="5534025" cy="48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0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E81FD256-3298-1737-971D-022E4131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1"/>
            <a:ext cx="10515600" cy="9893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Customer analysis using YouTube comments with ChatGPT..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97AF8-5881-108E-8DFB-10CA6E7D268D}"/>
              </a:ext>
            </a:extLst>
          </p:cNvPr>
          <p:cNvSpPr txBox="1"/>
          <p:nvPr/>
        </p:nvSpPr>
        <p:spPr>
          <a:xfrm>
            <a:off x="838200" y="12230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32333"/>
                </a:solidFill>
                <a:latin typeface="+mj-lt"/>
              </a:rPr>
              <a:t>C</a:t>
            </a:r>
            <a:r>
              <a:rPr lang="en-IN" sz="2800" b="1" dirty="0">
                <a:solidFill>
                  <a:srgbClr val="232333"/>
                </a:solidFill>
                <a:latin typeface="+mj-lt"/>
              </a:rPr>
              <a:t>ustomer Review Analysis</a:t>
            </a:r>
            <a:endParaRPr lang="en-IN" sz="2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754A0-FE64-285B-3046-0AC6496B65FB}"/>
              </a:ext>
            </a:extLst>
          </p:cNvPr>
          <p:cNvSpPr txBox="1"/>
          <p:nvPr/>
        </p:nvSpPr>
        <p:spPr>
          <a:xfrm>
            <a:off x="838200" y="174629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32333"/>
                </a:solidFill>
                <a:latin typeface="+mj-lt"/>
              </a:rPr>
              <a:t>Methodology</a:t>
            </a:r>
            <a:r>
              <a:rPr lang="en-US" b="1" dirty="0">
                <a:solidFill>
                  <a:srgbClr val="232333"/>
                </a:solidFill>
                <a:latin typeface="Almaden Sans"/>
              </a:rPr>
              <a:t>:</a:t>
            </a:r>
            <a:r>
              <a:rPr lang="en-US" b="1" i="0" dirty="0">
                <a:solidFill>
                  <a:srgbClr val="232333"/>
                </a:solidFill>
                <a:effectLst/>
                <a:latin typeface="Almaden Sans"/>
              </a:rPr>
              <a:t> </a:t>
            </a:r>
            <a:endParaRPr lang="en-IN" dirty="0"/>
          </a:p>
        </p:txBody>
      </p:sp>
      <p:pic>
        <p:nvPicPr>
          <p:cNvPr id="17" name="Graphic 16" descr="Presentation with pie chart">
            <a:extLst>
              <a:ext uri="{FF2B5EF4-FFF2-40B4-BE49-F238E27FC236}">
                <a16:creationId xmlns:a16="http://schemas.microsoft.com/office/drawing/2014/main" id="{E68E680B-000B-BE3F-E0F7-25E4D4D2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46400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1C136C7D-01A2-F255-4F89-15BF54369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676397" y="2234278"/>
            <a:ext cx="638175" cy="6822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FA46C2-60B8-B4C6-1190-C54D62BDCCC6}"/>
              </a:ext>
            </a:extLst>
          </p:cNvPr>
          <p:cNvSpPr txBox="1"/>
          <p:nvPr/>
        </p:nvSpPr>
        <p:spPr>
          <a:xfrm>
            <a:off x="2314572" y="21374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32333"/>
                </a:solidFill>
                <a:latin typeface="+mj-lt"/>
              </a:rPr>
              <a:t>A</a:t>
            </a:r>
            <a:r>
              <a:rPr lang="en-IN" b="1" dirty="0">
                <a:solidFill>
                  <a:srgbClr val="232333"/>
                </a:solidFill>
                <a:latin typeface="+mj-lt"/>
              </a:rPr>
              <a:t>nalyzed social media platforms twitter, Instagram , Facebook and reviews sites like in trust pilot, google reviews and YouTube reviews.</a:t>
            </a:r>
            <a:endParaRPr lang="en-IN" dirty="0">
              <a:latin typeface="+mj-lt"/>
            </a:endParaRPr>
          </a:p>
        </p:txBody>
      </p:sp>
      <p:pic>
        <p:nvPicPr>
          <p:cNvPr id="23" name="Graphic 22" descr="Cycle with people">
            <a:extLst>
              <a:ext uri="{FF2B5EF4-FFF2-40B4-BE49-F238E27FC236}">
                <a16:creationId xmlns:a16="http://schemas.microsoft.com/office/drawing/2014/main" id="{92AF5054-150A-BA54-E048-E6E4B57D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3066496"/>
            <a:ext cx="914400" cy="914400"/>
          </a:xfrm>
          <a:prstGeom prst="rect">
            <a:avLst/>
          </a:prstGeom>
        </p:spPr>
      </p:pic>
      <p:pic>
        <p:nvPicPr>
          <p:cNvPr id="25" name="Graphic 24" descr="Line arrow Straight">
            <a:extLst>
              <a:ext uri="{FF2B5EF4-FFF2-40B4-BE49-F238E27FC236}">
                <a16:creationId xmlns:a16="http://schemas.microsoft.com/office/drawing/2014/main" id="{6F433E84-19E8-9EBD-52AD-B1F499FE8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676396" y="3004445"/>
            <a:ext cx="638176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C6140F-DB0C-E08F-E317-AD303901F4E1}"/>
              </a:ext>
            </a:extLst>
          </p:cNvPr>
          <p:cNvSpPr txBox="1"/>
          <p:nvPr/>
        </p:nvSpPr>
        <p:spPr>
          <a:xfrm>
            <a:off x="2314572" y="32005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232333"/>
                </a:solidFill>
                <a:latin typeface="+mj-lt"/>
              </a:rPr>
              <a:t>Categorized reviews into High impact , Middle impact and Low impact.</a:t>
            </a:r>
            <a:endParaRPr lang="en-IN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DB0422-8853-C87F-F4C8-1D84C6BF36F4}"/>
              </a:ext>
            </a:extLst>
          </p:cNvPr>
          <p:cNvSpPr txBox="1"/>
          <p:nvPr/>
        </p:nvSpPr>
        <p:spPr>
          <a:xfrm>
            <a:off x="838200" y="394196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32333"/>
                </a:solidFill>
                <a:latin typeface="+mj-lt"/>
              </a:rPr>
              <a:t>Findings</a:t>
            </a:r>
            <a:r>
              <a:rPr lang="en-IN" b="1" i="0" dirty="0">
                <a:solidFill>
                  <a:srgbClr val="232333"/>
                </a:solidFill>
                <a:effectLst/>
                <a:latin typeface="Almaden Sans"/>
              </a:rPr>
              <a:t> :</a:t>
            </a:r>
            <a:endParaRPr lang="en-IN" dirty="0"/>
          </a:p>
        </p:txBody>
      </p:sp>
      <p:pic>
        <p:nvPicPr>
          <p:cNvPr id="31" name="Graphic 30" descr="Upward trend">
            <a:extLst>
              <a:ext uri="{FF2B5EF4-FFF2-40B4-BE49-F238E27FC236}">
                <a16:creationId xmlns:a16="http://schemas.microsoft.com/office/drawing/2014/main" id="{F2D920DE-EAD5-7FF7-CAA6-7020E1EE30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87" y="4365198"/>
            <a:ext cx="581025" cy="629419"/>
          </a:xfrm>
          <a:prstGeom prst="rect">
            <a:avLst/>
          </a:prstGeom>
        </p:spPr>
      </p:pic>
      <p:pic>
        <p:nvPicPr>
          <p:cNvPr id="36" name="Graphic 35" descr="Arrow Straight">
            <a:extLst>
              <a:ext uri="{FF2B5EF4-FFF2-40B4-BE49-F238E27FC236}">
                <a16:creationId xmlns:a16="http://schemas.microsoft.com/office/drawing/2014/main" id="{651B5E3E-58FE-9927-0595-15A41A597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585912" y="4470315"/>
            <a:ext cx="509588" cy="4191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314F77-A217-9015-FABD-B66957D667D4}"/>
              </a:ext>
            </a:extLst>
          </p:cNvPr>
          <p:cNvSpPr txBox="1"/>
          <p:nvPr/>
        </p:nvSpPr>
        <p:spPr>
          <a:xfrm>
            <a:off x="2095500" y="4447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2333"/>
                </a:solidFill>
                <a:latin typeface="+mj-lt"/>
              </a:rPr>
              <a:t>H</a:t>
            </a:r>
            <a:r>
              <a:rPr lang="en-IN" b="1" dirty="0">
                <a:solidFill>
                  <a:srgbClr val="232333"/>
                </a:solidFill>
                <a:latin typeface="+mj-lt"/>
              </a:rPr>
              <a:t>igh impact reviews : praise for product quality and variety.</a:t>
            </a:r>
            <a:endParaRPr lang="en-IN" dirty="0">
              <a:latin typeface="+mj-lt"/>
            </a:endParaRPr>
          </a:p>
        </p:txBody>
      </p:sp>
      <p:pic>
        <p:nvPicPr>
          <p:cNvPr id="40" name="Graphic 39" descr="Downward trend">
            <a:extLst>
              <a:ext uri="{FF2B5EF4-FFF2-40B4-BE49-F238E27FC236}">
                <a16:creationId xmlns:a16="http://schemas.microsoft.com/office/drawing/2014/main" id="{C573BF0D-4129-3CF7-FC4A-8BBE5483DA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4887" y="5099734"/>
            <a:ext cx="619123" cy="659767"/>
          </a:xfrm>
          <a:prstGeom prst="rect">
            <a:avLst/>
          </a:prstGeom>
        </p:spPr>
      </p:pic>
      <p:pic>
        <p:nvPicPr>
          <p:cNvPr id="42" name="Graphic 41" descr="Arrow Straight">
            <a:extLst>
              <a:ext uri="{FF2B5EF4-FFF2-40B4-BE49-F238E27FC236}">
                <a16:creationId xmlns:a16="http://schemas.microsoft.com/office/drawing/2014/main" id="{4D14C82A-5FFF-DF98-961C-C8A841088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624010" y="5145882"/>
            <a:ext cx="509590" cy="54195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87E567-19C7-7F3E-8240-BB97A66480C2}"/>
              </a:ext>
            </a:extLst>
          </p:cNvPr>
          <p:cNvSpPr txBox="1"/>
          <p:nvPr/>
        </p:nvSpPr>
        <p:spPr>
          <a:xfrm>
            <a:off x="2095500" y="5075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2333"/>
                </a:solidFill>
                <a:latin typeface="+mj-lt"/>
              </a:rPr>
              <a:t>Low impact reviews: Issues with delivery items and customer service</a:t>
            </a:r>
            <a:endParaRPr lang="en-IN" dirty="0">
              <a:latin typeface="+mj-lt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8DC8C84-13BD-F5B2-A2DF-11E0702E3B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84434" y="1255715"/>
            <a:ext cx="2566994" cy="220593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95957D3-923E-4C47-E54B-96E38B2C03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8656" y="3820180"/>
            <a:ext cx="3638550" cy="2475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A5D7EA4-D65C-E662-D0A3-0723A29DD5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6840" y="3507067"/>
            <a:ext cx="1055575" cy="9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5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1A1-9358-1DB7-1859-9B505A41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83"/>
            <a:ext cx="10515600" cy="895504"/>
          </a:xfrm>
        </p:spPr>
        <p:txBody>
          <a:bodyPr/>
          <a:lstStyle/>
          <a:p>
            <a:r>
              <a:rPr lang="en-US" dirty="0"/>
              <a:t>High Impact Consumer Comments..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49601-0B73-BEF6-39A2-6239C77FA193}"/>
              </a:ext>
            </a:extLst>
          </p:cNvPr>
          <p:cNvSpPr txBox="1"/>
          <p:nvPr/>
        </p:nvSpPr>
        <p:spPr>
          <a:xfrm>
            <a:off x="213064" y="1162976"/>
            <a:ext cx="75526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1.Great Product Quality:</a:t>
            </a:r>
          </a:p>
          <a:p>
            <a:r>
              <a:rPr lang="en-US" dirty="0">
                <a:latin typeface="+mj-lt"/>
              </a:rPr>
              <a:t>Myntra never disappoints with quality. The products are exactly as shown, and I’m always impressed with their durability."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2.Fast and Reliable Delivery:</a:t>
            </a:r>
          </a:p>
          <a:p>
            <a:r>
              <a:rPr lang="en-US" dirty="0">
                <a:latin typeface="+mj-lt"/>
              </a:rPr>
              <a:t>I love how quickly Myntra delivers, even during big sales. It’s super convenient!"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3.Wide Range of Brands and Styles:</a:t>
            </a:r>
          </a:p>
          <a:p>
            <a:r>
              <a:rPr lang="en-US" dirty="0">
                <a:latin typeface="+mj-lt"/>
              </a:rPr>
              <a:t>Myntra has an amazing collection of both premium and budget-friendly brands. It’s my one-stop shop for all occasions."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4.Easy Returns and Refunds:</a:t>
            </a:r>
          </a:p>
          <a:p>
            <a:r>
              <a:rPr lang="en-US" dirty="0">
                <a:latin typeface="+mj-lt"/>
              </a:rPr>
              <a:t>The return process was so smooth. Myntra picked up the item the next day, and I got my refund in just a few days!"</a:t>
            </a: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5.Effective Personalization:</a:t>
            </a:r>
          </a:p>
          <a:p>
            <a:r>
              <a:rPr lang="en-US" dirty="0">
                <a:latin typeface="+mj-lt"/>
              </a:rPr>
              <a:t>The recommendations are spot on! I always find products that match my style."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0BD88A7-118B-152D-6448-FC778752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42" y="1305017"/>
            <a:ext cx="4121458" cy="29385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6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6558BD-C43F-4BAC-9AD9-595BA36B5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73" y="4504032"/>
            <a:ext cx="3228235" cy="20979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80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1007-E235-7C00-DA05-FE80A632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r>
              <a:rPr lang="en-US" dirty="0"/>
              <a:t>Low Impact Consumer Comments..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E27D8-5E1C-C3A4-40E1-1ECC16E8A696}"/>
              </a:ext>
            </a:extLst>
          </p:cNvPr>
          <p:cNvSpPr txBox="1"/>
          <p:nvPr/>
        </p:nvSpPr>
        <p:spPr>
          <a:xfrm>
            <a:off x="771525" y="1400176"/>
            <a:ext cx="79057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j-lt"/>
              </a:rPr>
              <a:t>1.Inconsistent Sizing:</a:t>
            </a:r>
          </a:p>
          <a:p>
            <a:pPr algn="just"/>
            <a:r>
              <a:rPr lang="en-US" i="1" dirty="0">
                <a:latin typeface="+mj-lt"/>
              </a:rPr>
              <a:t>         "</a:t>
            </a:r>
            <a:r>
              <a:rPr lang="en-US" dirty="0">
                <a:latin typeface="+mj-lt"/>
              </a:rPr>
              <a:t>The sizing can be a hit or miss. Sometimes the same size fits differently for different brands.“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b="1" dirty="0">
                <a:latin typeface="+mj-lt"/>
              </a:rPr>
              <a:t>2.Product Not as Expected: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"The product looked different in the images. It wasn’t the color or texture I expected.“</a:t>
            </a:r>
          </a:p>
          <a:p>
            <a:pPr lvl="1" algn="just"/>
            <a:endParaRPr lang="en-US" dirty="0">
              <a:latin typeface="+mj-lt"/>
            </a:endParaRPr>
          </a:p>
          <a:p>
            <a:pPr algn="just"/>
            <a:r>
              <a:rPr lang="en-US" b="1" dirty="0">
                <a:latin typeface="+mj-lt"/>
              </a:rPr>
              <a:t>3.Delayed Customer Support: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"I had an issue with my order, but it took too long to get a resolution from customer care.“</a:t>
            </a:r>
          </a:p>
          <a:p>
            <a:pPr lvl="1" algn="just"/>
            <a:endParaRPr lang="en-US" dirty="0">
              <a:latin typeface="+mj-lt"/>
            </a:endParaRPr>
          </a:p>
          <a:p>
            <a:pPr algn="just"/>
            <a:r>
              <a:rPr lang="en-US" b="1" dirty="0">
                <a:latin typeface="+mj-lt"/>
              </a:rPr>
              <a:t>4.Discounts Not Always Accurate: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"The discount shown during checkout didn’t apply properly. I ended up paying more than expected.“</a:t>
            </a:r>
          </a:p>
          <a:p>
            <a:pPr lvl="1" algn="just"/>
            <a:endParaRPr lang="en-US" dirty="0">
              <a:latin typeface="+mj-lt"/>
            </a:endParaRPr>
          </a:p>
          <a:p>
            <a:pPr algn="just"/>
            <a:r>
              <a:rPr lang="en-US" b="1" dirty="0">
                <a:latin typeface="+mj-lt"/>
              </a:rPr>
              <a:t>5.Delivery Delays During Sales: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"My order was delayed during the Big Fashion Sale, and tracking updates weren’t helpful</a:t>
            </a:r>
            <a:r>
              <a:rPr lang="en-US" i="1" dirty="0">
                <a:latin typeface="+mj-lt"/>
              </a:rPr>
              <a:t>."</a:t>
            </a:r>
            <a:endParaRPr lang="en-US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F23FA8-1C28-D0E2-6307-B8C432D7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1476375"/>
            <a:ext cx="3133724" cy="22764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F4BCAE-358D-EEE8-174A-1DAB880D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509" y="4238625"/>
            <a:ext cx="2461405" cy="15049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48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6BCE-26E9-5637-3375-068C6F01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Impact Consumer Comments..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927DA-ABF2-408D-6B64-BE5F012509D3}"/>
              </a:ext>
            </a:extLst>
          </p:cNvPr>
          <p:cNvSpPr txBox="1"/>
          <p:nvPr/>
        </p:nvSpPr>
        <p:spPr>
          <a:xfrm>
            <a:off x="609600" y="1400592"/>
            <a:ext cx="7924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b="1" dirty="0">
                <a:latin typeface="+mj-lt"/>
              </a:rPr>
              <a:t>Decent Offers During Sales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"The discounts during sales are good, but not always the lowest compared to other platforms.“</a:t>
            </a:r>
          </a:p>
          <a:p>
            <a:pPr lvl="1" algn="just"/>
            <a:endParaRPr lang="en-US" dirty="0"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US" b="1" dirty="0">
                <a:latin typeface="+mj-lt"/>
              </a:rPr>
              <a:t>User-Friendly App</a:t>
            </a:r>
            <a:endParaRPr lang="en-US" dirty="0">
              <a:latin typeface="+mj-lt"/>
            </a:endParaRPr>
          </a:p>
          <a:p>
            <a:pPr lvl="1" algn="just"/>
            <a:r>
              <a:rPr lang="en-US" dirty="0">
                <a:latin typeface="+mj-lt"/>
              </a:rPr>
              <a:t>"The app is easy to use, and I like how I can filter products quickly. But sometimes it lags during sales.“</a:t>
            </a:r>
          </a:p>
          <a:p>
            <a:pPr lvl="1" algn="just"/>
            <a:endParaRPr lang="en-US" dirty="0"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US" b="1" dirty="0">
                <a:latin typeface="+mj-lt"/>
              </a:rPr>
              <a:t>Packaging Quality</a:t>
            </a:r>
          </a:p>
          <a:p>
            <a:pPr algn="just"/>
            <a:r>
              <a:rPr lang="en-US" dirty="0">
                <a:latin typeface="+mj-lt"/>
              </a:rPr>
              <a:t>        "The packaging is neat and secure, though I feel it could be more eco-friendly.</a:t>
            </a:r>
          </a:p>
          <a:p>
            <a:pPr algn="just"/>
            <a:endParaRPr lang="en-US" dirty="0"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4.Moderate Delivery Speed</a:t>
            </a: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"Delivery is usually on time, but sometimes it takes longer than expected even when I’m in a metro city.“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5.Product Quality Varies Across Brands</a:t>
            </a: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"Some brands are amazing, but others don't meet expectations. Myntra should curate better."</a:t>
            </a:r>
          </a:p>
          <a:p>
            <a:pPr algn="just"/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28F3A-0C3D-FFF5-1563-3196F2EF5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387" y="1881188"/>
            <a:ext cx="2867025" cy="21669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9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E1E49C-C0A9-A765-64BE-E664BCAA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3369092"/>
            <a:ext cx="3429000" cy="3429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0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0C83-DFAC-204B-E127-638BD22A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969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Myntra Competitors In May-2024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76939-5CA9-1352-886B-061D4D6D39C0}"/>
              </a:ext>
            </a:extLst>
          </p:cNvPr>
          <p:cNvSpPr txBox="1"/>
          <p:nvPr/>
        </p:nvSpPr>
        <p:spPr>
          <a:xfrm>
            <a:off x="2471737" y="1287222"/>
            <a:ext cx="7248525" cy="405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ts val="3600"/>
              </a:lnSpc>
              <a:spcBef>
                <a:spcPts val="4800"/>
              </a:spcBef>
            </a:pPr>
            <a:r>
              <a:rPr lang="en-US" b="1" i="0" dirty="0">
                <a:solidFill>
                  <a:srgbClr val="171A22"/>
                </a:solidFill>
                <a:effectLst/>
                <a:latin typeface="+mj-lt"/>
              </a:rPr>
              <a:t>List of myntra.com competitors in October 2024</a:t>
            </a:r>
            <a:r>
              <a:rPr lang="en-US" b="1" i="0" dirty="0">
                <a:solidFill>
                  <a:srgbClr val="171A22"/>
                </a:solidFill>
                <a:effectLst/>
                <a:latin typeface="var(--fonts-factor)"/>
              </a:rPr>
              <a:t>: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ajio.com, with 22.1M visits, 79 authority score, 55.75%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meesho.com, with 47.37M visits, 76 authority score, 44.91%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tatacliq.com, with 8.43M visits, 64 authority score, 59.11%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etsy.com, with 422.79M visits, 100 authority score, 47.69%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nykaa.com, with 11.29M visits, 74 authority score, 55.79%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flipkart.com, with 305M visits, 97 authority score, 48.72% bounce rate</a:t>
            </a:r>
          </a:p>
          <a:p>
            <a:pPr algn="just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jiomart.com, with 15.57M visits, 74 authority score, 48.9% bounce rate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0BB207-596F-4F11-6177-D70013AD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025" y="5072304"/>
            <a:ext cx="2371726" cy="16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8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8D7C-5014-F854-433D-212F7275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i="0" dirty="0">
                <a:solidFill>
                  <a:srgbClr val="171A22"/>
                </a:solidFill>
                <a:effectLst/>
              </a:rPr>
              <a:t>Comparison of Monthly Visits:</a:t>
            </a:r>
            <a:br>
              <a:rPr lang="en-US" sz="4000" b="1" i="0" dirty="0">
                <a:solidFill>
                  <a:srgbClr val="171A22"/>
                </a:solidFill>
                <a:effectLst/>
              </a:rPr>
            </a:br>
            <a:r>
              <a:rPr lang="en-US" sz="4000" b="1" i="0" dirty="0">
                <a:solidFill>
                  <a:srgbClr val="171A22"/>
                </a:solidFill>
                <a:effectLst/>
              </a:rPr>
              <a:t>myntra.com vs Competitors, October 2024..</a:t>
            </a:r>
            <a:br>
              <a:rPr lang="en-US" sz="4000" b="1" i="0" dirty="0">
                <a:solidFill>
                  <a:srgbClr val="171A22"/>
                </a:solidFill>
                <a:effectLst/>
              </a:rPr>
            </a:br>
            <a:endParaRPr lang="en-IN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CB2B71-1DC5-7DB6-DC91-64B5D4DE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485679"/>
            <a:ext cx="9810751" cy="48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7016-1BA0-505A-3D9D-D2D13193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Competitive Analysis..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F1ECA-CADB-F3EE-F663-EABB83622AC5}"/>
              </a:ext>
            </a:extLst>
          </p:cNvPr>
          <p:cNvSpPr txBox="1"/>
          <p:nvPr/>
        </p:nvSpPr>
        <p:spPr>
          <a:xfrm>
            <a:off x="838200" y="1497702"/>
            <a:ext cx="609600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lnSpc>
                <a:spcPts val="2100"/>
              </a:lnSpc>
              <a:spcBef>
                <a:spcPts val="1800"/>
              </a:spcBef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Competitors are: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ajio.com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meesho.com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tatacliq.com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etsy.com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nykaa.com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flipkart.com</a:t>
            </a:r>
          </a:p>
          <a:p>
            <a:pPr marL="285750" indent="-285750" algn="l" fontAlgn="auto">
              <a:lnSpc>
                <a:spcPts val="21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jiomart.com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40FCD7-77D8-71CD-11DE-1DC56980DF65}"/>
              </a:ext>
            </a:extLst>
          </p:cNvPr>
          <p:cNvCxnSpPr>
            <a:cxnSpLocks/>
          </p:cNvCxnSpPr>
          <p:nvPr/>
        </p:nvCxnSpPr>
        <p:spPr>
          <a:xfrm>
            <a:off x="2647950" y="1590675"/>
            <a:ext cx="0" cy="4019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8AAD79-7821-B0E7-EF60-E1890C6EB66D}"/>
              </a:ext>
            </a:extLst>
          </p:cNvPr>
          <p:cNvSpPr txBox="1"/>
          <p:nvPr/>
        </p:nvSpPr>
        <p:spPr>
          <a:xfrm>
            <a:off x="2762250" y="1530603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omparison Factors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Product Range and Quality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Pricing strategies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Customer Service Ratings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Social Media Presence and Engagement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Brand Partnerships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Pricing Discounts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Delivery and Logistics</a:t>
            </a: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3CD346-E238-24BC-8652-B75208A8E890}"/>
              </a:ext>
            </a:extLst>
          </p:cNvPr>
          <p:cNvCxnSpPr>
            <a:cxnSpLocks/>
          </p:cNvCxnSpPr>
          <p:nvPr/>
        </p:nvCxnSpPr>
        <p:spPr>
          <a:xfrm>
            <a:off x="7181850" y="1690688"/>
            <a:ext cx="57150" cy="391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D3A79F-39E1-F859-DAB6-E08A080FC89A}"/>
              </a:ext>
            </a:extLst>
          </p:cNvPr>
          <p:cNvSpPr txBox="1"/>
          <p:nvPr/>
        </p:nvSpPr>
        <p:spPr>
          <a:xfrm>
            <a:off x="7410450" y="1610646"/>
            <a:ext cx="47434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ompetitive Advantage </a:t>
            </a:r>
            <a:r>
              <a:rPr lang="en-IN" b="1" dirty="0">
                <a:solidFill>
                  <a:schemeClr val="bg1"/>
                </a:solidFill>
                <a:latin typeface="Almaden San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Focus on Trendy and curated collections.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Strong focus on Fashion Lifestyle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Exclusive Brand Partnerships and Private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Myntra Insider Loyalty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Strong Brand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j-lt"/>
              </a:rPr>
              <a:t>Robust Sales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50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B5A0-0C52-9E70-D6BC-F0BBD03E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Strategic Recommendations..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Graphic 12" descr="Tag">
            <a:extLst>
              <a:ext uri="{FF2B5EF4-FFF2-40B4-BE49-F238E27FC236}">
                <a16:creationId xmlns:a16="http://schemas.microsoft.com/office/drawing/2014/main" id="{4536DD7F-A310-93D3-7A36-D401BF8C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75" y="1609725"/>
            <a:ext cx="914400" cy="914400"/>
          </a:xfrm>
          <a:prstGeom prst="rect">
            <a:avLst/>
          </a:prstGeom>
        </p:spPr>
      </p:pic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5C80D66A-531C-D741-F204-32E6CF8A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350" y="1690688"/>
            <a:ext cx="819150" cy="5857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602211-DABA-631C-FFC1-166593B9AC2C}"/>
              </a:ext>
            </a:extLst>
          </p:cNvPr>
          <p:cNvSpPr txBox="1"/>
          <p:nvPr/>
        </p:nvSpPr>
        <p:spPr>
          <a:xfrm>
            <a:off x="2476500" y="17989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lmaden Sans"/>
              </a:rPr>
              <a:t>E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nhance private label offerings.</a:t>
            </a: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Graphic 18" descr="Presentation with media">
            <a:extLst>
              <a:ext uri="{FF2B5EF4-FFF2-40B4-BE49-F238E27FC236}">
                <a16:creationId xmlns:a16="http://schemas.microsoft.com/office/drawing/2014/main" id="{B3D3D920-4B29-CD05-5BA7-E0DDDF764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550" y="2559051"/>
            <a:ext cx="914400" cy="914400"/>
          </a:xfrm>
          <a:prstGeom prst="rect">
            <a:avLst/>
          </a:prstGeom>
        </p:spPr>
      </p:pic>
      <p:pic>
        <p:nvPicPr>
          <p:cNvPr id="21" name="Graphic 20" descr="Arrow Slight curve">
            <a:extLst>
              <a:ext uri="{FF2B5EF4-FFF2-40B4-BE49-F238E27FC236}">
                <a16:creationId xmlns:a16="http://schemas.microsoft.com/office/drawing/2014/main" id="{88E9FC1E-2E93-0AB3-AA69-97B35488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2125" y="2657753"/>
            <a:ext cx="723900" cy="560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B3D8AA-CFF5-8CF6-8041-92B026F2D9E3}"/>
              </a:ext>
            </a:extLst>
          </p:cNvPr>
          <p:cNvSpPr txBox="1"/>
          <p:nvPr/>
        </p:nvSpPr>
        <p:spPr>
          <a:xfrm>
            <a:off x="2486025" y="27532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S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trengthen Omnichannel Presence.</a:t>
            </a: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Graphic 24" descr="Open hand with plant">
            <a:extLst>
              <a:ext uri="{FF2B5EF4-FFF2-40B4-BE49-F238E27FC236}">
                <a16:creationId xmlns:a16="http://schemas.microsoft.com/office/drawing/2014/main" id="{509CAEB2-FD0A-CF27-0DDA-B91394FDF9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025" y="3473451"/>
            <a:ext cx="914400" cy="914400"/>
          </a:xfrm>
          <a:prstGeom prst="rect">
            <a:avLst/>
          </a:prstGeom>
        </p:spPr>
      </p:pic>
      <p:pic>
        <p:nvPicPr>
          <p:cNvPr id="27" name="Graphic 26" descr="Arrow Slight curve">
            <a:extLst>
              <a:ext uri="{FF2B5EF4-FFF2-40B4-BE49-F238E27FC236}">
                <a16:creationId xmlns:a16="http://schemas.microsoft.com/office/drawing/2014/main" id="{16C85045-2903-A8E0-EEEA-BF9113309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9275" y="3599420"/>
            <a:ext cx="581025" cy="4262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CFB3AE-D70B-627E-B146-7572A6533AF6}"/>
              </a:ext>
            </a:extLst>
          </p:cNvPr>
          <p:cNvSpPr txBox="1"/>
          <p:nvPr/>
        </p:nvSpPr>
        <p:spPr>
          <a:xfrm>
            <a:off x="2486025" y="35962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ocus On Sustainability</a:t>
            </a:r>
            <a:r>
              <a:rPr lang="en-IN" b="1" dirty="0">
                <a:solidFill>
                  <a:schemeClr val="bg1"/>
                </a:solidFill>
                <a:latin typeface="Almaden Sans"/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1" name="Graphic 30" descr="Head with gears">
            <a:extLst>
              <a:ext uri="{FF2B5EF4-FFF2-40B4-BE49-F238E27FC236}">
                <a16:creationId xmlns:a16="http://schemas.microsoft.com/office/drawing/2014/main" id="{096EC067-7CC9-BBBD-AD7E-879B52E2D9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550" y="4387851"/>
            <a:ext cx="914400" cy="914400"/>
          </a:xfrm>
          <a:prstGeom prst="rect">
            <a:avLst/>
          </a:prstGeom>
        </p:spPr>
      </p:pic>
      <p:pic>
        <p:nvPicPr>
          <p:cNvPr id="33" name="Graphic 32" descr="Arrow Slight curve">
            <a:extLst>
              <a:ext uri="{FF2B5EF4-FFF2-40B4-BE49-F238E27FC236}">
                <a16:creationId xmlns:a16="http://schemas.microsoft.com/office/drawing/2014/main" id="{63C95331-2808-6C57-F86A-752C9C6B6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6425" y="4513820"/>
            <a:ext cx="581025" cy="5241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2B761AA-FE6D-5C5E-1D26-B5FE9D9190F6}"/>
              </a:ext>
            </a:extLst>
          </p:cNvPr>
          <p:cNvSpPr txBox="1"/>
          <p:nvPr/>
        </p:nvSpPr>
        <p:spPr>
          <a:xfrm>
            <a:off x="2457450" y="4513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L</a:t>
            </a:r>
            <a:r>
              <a:rPr lang="en-IN" b="1" dirty="0">
                <a:solidFill>
                  <a:schemeClr val="bg1"/>
                </a:solidFill>
                <a:latin typeface="+mj-lt"/>
              </a:rPr>
              <a:t>everage AI and Data Analytics.</a:t>
            </a: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7" name="Graphic 36" descr="Venn diagram">
            <a:extLst>
              <a:ext uri="{FF2B5EF4-FFF2-40B4-BE49-F238E27FC236}">
                <a16:creationId xmlns:a16="http://schemas.microsoft.com/office/drawing/2014/main" id="{FDDCBA4A-F955-15BC-F8EC-4089E64BE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4875" y="5248275"/>
            <a:ext cx="914400" cy="914400"/>
          </a:xfrm>
          <a:prstGeom prst="rect">
            <a:avLst/>
          </a:prstGeom>
        </p:spPr>
      </p:pic>
      <p:pic>
        <p:nvPicPr>
          <p:cNvPr id="39" name="Graphic 38" descr="Arrow Slight curve">
            <a:extLst>
              <a:ext uri="{FF2B5EF4-FFF2-40B4-BE49-F238E27FC236}">
                <a16:creationId xmlns:a16="http://schemas.microsoft.com/office/drawing/2014/main" id="{4C1A9203-1014-D194-36B4-9F93E41B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2124" y="5358091"/>
            <a:ext cx="790575" cy="6508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259B92-B844-ED3F-481D-05B308993112}"/>
              </a:ext>
            </a:extLst>
          </p:cNvPr>
          <p:cNvSpPr txBox="1"/>
          <p:nvPr/>
        </p:nvSpPr>
        <p:spPr>
          <a:xfrm>
            <a:off x="2552699" y="5520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Expand into New Categories.</a:t>
            </a: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en-I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9674723-8DF7-D59C-9686-53A143B206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2687" y="1704374"/>
            <a:ext cx="4752975" cy="41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1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21" y="409451"/>
            <a:ext cx="4713531" cy="1514476"/>
          </a:xfrm>
        </p:spPr>
        <p:txBody>
          <a:bodyPr>
            <a:normAutofit/>
          </a:bodyPr>
          <a:lstStyle/>
          <a:p>
            <a:r>
              <a:rPr lang="en-ZA" dirty="0"/>
              <a:t>Introduction to Myntra.com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34" y="2402332"/>
            <a:ext cx="6539728" cy="4103633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sz="1600" dirty="0"/>
              <a:t>Over view:</a:t>
            </a:r>
          </a:p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Myntra is an Indian e-commerce company that sells fashion and lifestyle products and  Founded in 2007–2008 as a B2B venture to sell personalized gifts, Myntra transitioned into a full-fledged e-commerce platform in a few years. In 2014, Flipkart acquired Myntra, and in 2018, it became part of the Walmart Group.</a:t>
            </a:r>
          </a:p>
          <a:p>
            <a:pPr algn="just">
              <a:lnSpc>
                <a:spcPts val="1650"/>
              </a:lnSpc>
              <a:spcBef>
                <a:spcPts val="600"/>
              </a:spcBef>
            </a:pP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Parent organization: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Flipkart</a:t>
            </a:r>
            <a:endParaRPr lang="en-IN" sz="1600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>
              <a:lnSpc>
                <a:spcPts val="1650"/>
              </a:lnSpc>
              <a:spcBef>
                <a:spcPts val="600"/>
              </a:spcBef>
            </a:pP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Subsidiaries: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Xerion Retail Private Limited.</a:t>
            </a:r>
            <a:endParaRPr lang="en-IN" sz="1600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>
              <a:lnSpc>
                <a:spcPts val="1650"/>
              </a:lnSpc>
              <a:spcBef>
                <a:spcPts val="600"/>
              </a:spcBef>
            </a:pP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Founders: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Mukesh Bansal,</a:t>
            </a: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Vineet Saxena,</a:t>
            </a: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Ashutosh Lawania</a:t>
            </a:r>
            <a:endParaRPr lang="en-IN" sz="1600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>
              <a:lnSpc>
                <a:spcPts val="1650"/>
              </a:lnSpc>
              <a:spcBef>
                <a:spcPts val="600"/>
              </a:spcBef>
            </a:pPr>
            <a:r>
              <a:rPr lang="en-IN" sz="1600" i="0" dirty="0">
                <a:solidFill>
                  <a:schemeClr val="bg1"/>
                </a:solidFill>
                <a:effectLst/>
                <a:latin typeface="+mj-lt"/>
              </a:rPr>
              <a:t>CEO: 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Nandita Sinha.</a:t>
            </a:r>
            <a:endParaRPr lang="en-IN" sz="1600" i="0" dirty="0">
              <a:solidFill>
                <a:schemeClr val="bg1"/>
              </a:solidFill>
              <a:effectLst/>
              <a:latin typeface="+mj-lt"/>
            </a:endParaRPr>
          </a:p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Mission:</a:t>
            </a:r>
          </a:p>
          <a:p>
            <a:pPr algn="just"/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  <a:cs typeface="Assistant" panose="020F0502020204030204" pitchFamily="2" charset="-79"/>
              </a:rPr>
              <a:t>Myntra aims at providing a hassle free and enjoyable shopping experience to shoppers across the country with the widest range of brands and products on its portal. The brand is making a conscious effort to bring the power of fashion to shoppers with an array of the latest and trendiest products available in the country.</a:t>
            </a:r>
          </a:p>
          <a:p>
            <a:pPr algn="just"/>
            <a:endParaRPr lang="en-US" sz="1600" b="0" i="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4150" y="352035"/>
            <a:ext cx="4713529" cy="44050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D9F98-43DF-1566-DFC1-6765BA4B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38" y="4637314"/>
            <a:ext cx="4160178" cy="20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834-259D-48BD-5EC2-BF1A42CA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Websites used For Analysis..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660EB-C3BE-AA2E-3A37-4D9BDF97AF09}"/>
              </a:ext>
            </a:extLst>
          </p:cNvPr>
          <p:cNvSpPr txBox="1"/>
          <p:nvPr/>
        </p:nvSpPr>
        <p:spPr>
          <a:xfrm>
            <a:off x="2676525" y="17939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IN" sz="2000" b="1" dirty="0">
                <a:solidFill>
                  <a:schemeClr val="bg1"/>
                </a:solidFill>
                <a:latin typeface="+mj-lt"/>
              </a:rPr>
              <a:t>inding detailed rankings and competitors and web traffic using this website:</a:t>
            </a:r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E70F0D30-0A21-3CEA-B79F-7A261EBD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125" y="169068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A19D8C-02A6-E936-3156-FBD81F162E55}"/>
              </a:ext>
            </a:extLst>
          </p:cNvPr>
          <p:cNvSpPr txBox="1"/>
          <p:nvPr/>
        </p:nvSpPr>
        <p:spPr>
          <a:xfrm>
            <a:off x="2676525" y="25018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https://www.semrush.com/website/myntra.com/competitors/#competitors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D47941-9041-EA42-4869-AD2786F735D4}"/>
              </a:ext>
            </a:extLst>
          </p:cNvPr>
          <p:cNvSpPr txBox="1"/>
          <p:nvPr/>
        </p:nvSpPr>
        <p:spPr>
          <a:xfrm>
            <a:off x="2676525" y="33097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IN" sz="2000" b="1" dirty="0">
                <a:solidFill>
                  <a:schemeClr val="bg1"/>
                </a:solidFill>
                <a:latin typeface="+mj-lt"/>
              </a:rPr>
              <a:t>or Detailed Competitor Analysis:</a:t>
            </a:r>
            <a:endParaRPr lang="en-IN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0CA016D0-D873-48CD-B6BF-898FF14A0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6425" y="3148162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E36202-50F2-09A0-59EE-73B79279EA70}"/>
              </a:ext>
            </a:extLst>
          </p:cNvPr>
          <p:cNvSpPr txBox="1"/>
          <p:nvPr/>
        </p:nvSpPr>
        <p:spPr>
          <a:xfrm>
            <a:off x="2676525" y="360973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https://www.similarweb.com/website/myntra.com/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2D2126-CC7E-892F-6636-0627B298A360}"/>
              </a:ext>
            </a:extLst>
          </p:cNvPr>
          <p:cNvSpPr txBox="1"/>
          <p:nvPr/>
        </p:nvSpPr>
        <p:spPr>
          <a:xfrm>
            <a:off x="2676525" y="435617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i="0" dirty="0">
                <a:solidFill>
                  <a:schemeClr val="bg1"/>
                </a:solidFill>
                <a:effectLst/>
                <a:latin typeface="+mj-lt"/>
              </a:rPr>
              <a:t>Myntra Financials Analysis:</a:t>
            </a:r>
          </a:p>
        </p:txBody>
      </p:sp>
      <p:pic>
        <p:nvPicPr>
          <p:cNvPr id="27" name="Graphic 26" descr="Magnifying glass">
            <a:extLst>
              <a:ext uri="{FF2B5EF4-FFF2-40B4-BE49-F238E27FC236}">
                <a16:creationId xmlns:a16="http://schemas.microsoft.com/office/drawing/2014/main" id="{A32AC2AC-E7CE-D2AE-6047-C38ECF32C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425" y="422981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DD7E84-3C31-483E-FA27-05BADCB29918}"/>
              </a:ext>
            </a:extLst>
          </p:cNvPr>
          <p:cNvSpPr txBox="1"/>
          <p:nvPr/>
        </p:nvSpPr>
        <p:spPr>
          <a:xfrm>
            <a:off x="2676525" y="47234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+mj-lt"/>
              </a:rPr>
              <a:t>https://startuptalky.com/myntra-online-fashion-store/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277F18-398E-D2A8-2473-F8D0863CE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25" y="1984296"/>
            <a:ext cx="3033712" cy="23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5626-0FBC-1614-CF5C-C8E5E89B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499"/>
            <a:ext cx="10515600" cy="26066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Conclusion:</a:t>
            </a:r>
            <a:br>
              <a:rPr lang="en-US" dirty="0"/>
            </a:br>
            <a:r>
              <a:rPr lang="en-US" sz="2200" b="0" i="0" dirty="0">
                <a:solidFill>
                  <a:srgbClr val="15171A"/>
                </a:solidFill>
                <a:effectLst/>
              </a:rPr>
              <a:t>Due to the extreme nature of Myntra's business strategy, the company has been able to influence the fashion trend through the use of a variety of marketing methods. Myntra's business model has seen amazing development, which has resulted in the establishment of a prominent and actively developing eCommerce sector.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87205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5" y="-357827"/>
            <a:ext cx="4603750" cy="1226572"/>
          </a:xfrm>
        </p:spPr>
        <p:txBody>
          <a:bodyPr>
            <a:normAutofit/>
          </a:bodyPr>
          <a:lstStyle/>
          <a:p>
            <a:r>
              <a:rPr lang="en-US" dirty="0"/>
              <a:t>Business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190298-D334-4008-9B52-5DA33924AF1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237EC5-AFE3-14B4-A71D-5699CC3A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4" y="868745"/>
            <a:ext cx="5897826" cy="58527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B464D7-B193-E317-1574-A97C86DB0A64}"/>
              </a:ext>
            </a:extLst>
          </p:cNvPr>
          <p:cNvSpPr txBox="1"/>
          <p:nvPr/>
        </p:nvSpPr>
        <p:spPr>
          <a:xfrm>
            <a:off x="6096000" y="868745"/>
            <a:ext cx="609442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According to a report, </a:t>
            </a: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Myntra generated approximately US$3.9 billion in revenue during the calendar year 2023.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Income for Myntra comes from a variety of sources. A greater sum of money is added to the company's vault through various means, including logistics, advertisements, partnerships,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15171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Logistics:</a:t>
            </a:r>
            <a:r>
              <a:rPr lang="en-US" sz="1600" b="1" i="1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Myntra has established partnerships with numerous organizations to ensure the efficient operation of its logistical chain. </a:t>
            </a: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logistical services it offered brought in INR 19,915 million in 2023.</a:t>
            </a:r>
            <a:endParaRPr lang="en-US" sz="1600" b="0" i="0" dirty="0">
              <a:solidFill>
                <a:srgbClr val="15171A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Marketplace Services: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As previously mentioned, Myntra is one of the largest fashion marketplaces in the country. The company offers a vast selection of fashion products to its consumers through both its website and app.. </a:t>
            </a: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2023, Myntra generated a gross revenue of INR 17,812 million through marketplace services.</a:t>
            </a:r>
            <a:endParaRPr lang="en-US" sz="1600" b="0" i="0" dirty="0">
              <a:solidFill>
                <a:srgbClr val="15171A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Advertisement:</a:t>
            </a:r>
            <a:r>
              <a:rPr lang="en-US" sz="1600" b="1" i="1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Myntra has become a prominent and preferable location for branding and promotion due to its increasing popularity, which has expanded to the next horizon. </a:t>
            </a:r>
            <a:r>
              <a:rPr lang="en-US" sz="1600" b="1" i="0" dirty="0">
                <a:solidFill>
                  <a:srgbClr val="15171A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2023, Myntra generated a total revenue of INR 5,353 million through this approach.</a:t>
            </a:r>
            <a:endParaRPr lang="en-US" sz="1600" b="0" i="0" dirty="0">
              <a:solidFill>
                <a:srgbClr val="15171A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5171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Market Position and Growth</a:t>
            </a:r>
          </a:p>
        </p:txBody>
      </p:sp>
      <p:pic>
        <p:nvPicPr>
          <p:cNvPr id="38" name="Graphic 37" descr="Checklist">
            <a:extLst>
              <a:ext uri="{FF2B5EF4-FFF2-40B4-BE49-F238E27FC236}">
                <a16:creationId xmlns:a16="http://schemas.microsoft.com/office/drawing/2014/main" id="{B9805336-EC47-B5B6-02A4-02005565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6824" y="1791314"/>
            <a:ext cx="689727" cy="713147"/>
          </a:xfrm>
          <a:prstGeom prst="rect">
            <a:avLst/>
          </a:prstGeom>
        </p:spPr>
      </p:pic>
      <p:pic>
        <p:nvPicPr>
          <p:cNvPr id="40" name="Graphic 39" descr="Arrow Slight curve">
            <a:extLst>
              <a:ext uri="{FF2B5EF4-FFF2-40B4-BE49-F238E27FC236}">
                <a16:creationId xmlns:a16="http://schemas.microsoft.com/office/drawing/2014/main" id="{78C9EC20-1747-3279-AA8C-8F3D9FE9C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4788" y="1963243"/>
            <a:ext cx="582106" cy="369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EA7339-6356-9263-FE62-DCFA88F62DF7}"/>
              </a:ext>
            </a:extLst>
          </p:cNvPr>
          <p:cNvSpPr txBox="1"/>
          <p:nvPr/>
        </p:nvSpPr>
        <p:spPr>
          <a:xfrm>
            <a:off x="2846894" y="1844312"/>
            <a:ext cx="6094428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lnSpc>
                <a:spcPts val="2100"/>
              </a:lnSpc>
              <a:spcBef>
                <a:spcPts val="1800"/>
              </a:spcBef>
            </a:pPr>
            <a:r>
              <a:rPr lang="en-US" dirty="0">
                <a:solidFill>
                  <a:srgbClr val="171A22"/>
                </a:solidFill>
                <a:latin typeface="+mj-lt"/>
              </a:rPr>
              <a:t>Competes with giants like ajio, meesho, tatacliq ,etsy, nykaa, flipkart.</a:t>
            </a:r>
            <a:endParaRPr lang="en-US" b="0" i="0" dirty="0">
              <a:solidFill>
                <a:srgbClr val="001D35"/>
              </a:solidFill>
              <a:effectLst/>
              <a:latin typeface="+mj-lt"/>
            </a:endParaRPr>
          </a:p>
          <a:p>
            <a:pPr algn="l" fontAlgn="auto">
              <a:lnSpc>
                <a:spcPts val="2100"/>
              </a:lnSpc>
              <a:spcBef>
                <a:spcPts val="1800"/>
              </a:spcBef>
            </a:pPr>
            <a:endParaRPr lang="en-US" b="0" i="0" dirty="0">
              <a:solidFill>
                <a:srgbClr val="171A22"/>
              </a:solidFill>
              <a:effectLst/>
              <a:latin typeface="inherit"/>
            </a:endParaRPr>
          </a:p>
        </p:txBody>
      </p:sp>
      <p:pic>
        <p:nvPicPr>
          <p:cNvPr id="44" name="Graphic 43" descr="Bar graph with upward trend">
            <a:extLst>
              <a:ext uri="{FF2B5EF4-FFF2-40B4-BE49-F238E27FC236}">
                <a16:creationId xmlns:a16="http://schemas.microsoft.com/office/drawing/2014/main" id="{060E6DE1-A15F-7B0E-1DBC-AE6E314C7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6823" y="2623392"/>
            <a:ext cx="689728" cy="713147"/>
          </a:xfrm>
          <a:prstGeom prst="rect">
            <a:avLst/>
          </a:prstGeom>
        </p:spPr>
      </p:pic>
      <p:pic>
        <p:nvPicPr>
          <p:cNvPr id="46" name="Graphic 45" descr="Arrow Slight curve">
            <a:extLst>
              <a:ext uri="{FF2B5EF4-FFF2-40B4-BE49-F238E27FC236}">
                <a16:creationId xmlns:a16="http://schemas.microsoft.com/office/drawing/2014/main" id="{2D01845E-1176-449F-0D12-F024B7C99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5670" y="2731236"/>
            <a:ext cx="515723" cy="4411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06645F6-BD04-89D2-8C29-7B26415E30D8}"/>
              </a:ext>
            </a:extLst>
          </p:cNvPr>
          <p:cNvSpPr txBox="1"/>
          <p:nvPr/>
        </p:nvSpPr>
        <p:spPr>
          <a:xfrm>
            <a:off x="2846894" y="262339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1D35"/>
                </a:solidFill>
                <a:effectLst/>
                <a:latin typeface="+mj-lt"/>
              </a:rPr>
              <a:t>Market share</a:t>
            </a:r>
            <a:r>
              <a:rPr lang="en-US" b="0" i="0" dirty="0">
                <a:solidFill>
                  <a:srgbClr val="001D35"/>
                </a:solidFill>
                <a:effectLst/>
                <a:latin typeface="+mj-lt"/>
              </a:rPr>
              <a:t>: Myntra is estimated to have a 35–45% share of India's online fashion market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  <p:pic>
        <p:nvPicPr>
          <p:cNvPr id="52" name="Graphic 51" descr="Cycle with people">
            <a:extLst>
              <a:ext uri="{FF2B5EF4-FFF2-40B4-BE49-F238E27FC236}">
                <a16:creationId xmlns:a16="http://schemas.microsoft.com/office/drawing/2014/main" id="{2BBDB45B-C855-C2D4-9336-CE6973D98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634" y="3401421"/>
            <a:ext cx="635917" cy="613676"/>
          </a:xfrm>
          <a:prstGeom prst="rect">
            <a:avLst/>
          </a:prstGeom>
        </p:spPr>
      </p:pic>
      <p:pic>
        <p:nvPicPr>
          <p:cNvPr id="54" name="Graphic 53" descr="Arrow Slight curve">
            <a:extLst>
              <a:ext uri="{FF2B5EF4-FFF2-40B4-BE49-F238E27FC236}">
                <a16:creationId xmlns:a16="http://schemas.microsoft.com/office/drawing/2014/main" id="{F0C5077C-5052-4166-5CE5-A75203CE1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5603" y="3472761"/>
            <a:ext cx="515723" cy="44592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AA7E104-81FA-3977-2BBD-D37A48755ECD}"/>
              </a:ext>
            </a:extLst>
          </p:cNvPr>
          <p:cNvSpPr txBox="1"/>
          <p:nvPr/>
        </p:nvSpPr>
        <p:spPr>
          <a:xfrm>
            <a:off x="2846894" y="336391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1D35"/>
                </a:solidFill>
                <a:effectLst/>
                <a:latin typeface="+mj-lt"/>
              </a:rPr>
              <a:t>User base</a:t>
            </a:r>
            <a:r>
              <a:rPr lang="en-US" b="0" i="0" dirty="0">
                <a:solidFill>
                  <a:srgbClr val="001D35"/>
                </a:solidFill>
                <a:effectLst/>
                <a:latin typeface="+mj-lt"/>
              </a:rPr>
              <a:t>: Myntra has over 60 million monthly active users, a 33% increase from 2021.</a:t>
            </a:r>
            <a:endParaRPr lang="en-IN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070262-22E3-76C8-3FE2-6793A9E3D5CF}"/>
              </a:ext>
            </a:extLst>
          </p:cNvPr>
          <p:cNvSpPr txBox="1"/>
          <p:nvPr/>
        </p:nvSpPr>
        <p:spPr>
          <a:xfrm>
            <a:off x="1696823" y="4115619"/>
            <a:ext cx="7447177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ctr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</a:pPr>
            <a:r>
              <a:rPr lang="en-US" sz="2000" b="0" i="0" dirty="0">
                <a:solidFill>
                  <a:srgbClr val="001D35"/>
                </a:solidFill>
                <a:effectLst/>
                <a:latin typeface="+mj-lt"/>
              </a:rPr>
              <a:t>Myntra's growth is driven by: </a:t>
            </a:r>
          </a:p>
        </p:txBody>
      </p:sp>
      <p:pic>
        <p:nvPicPr>
          <p:cNvPr id="60" name="Graphic 59" descr="Man">
            <a:extLst>
              <a:ext uri="{FF2B5EF4-FFF2-40B4-BE49-F238E27FC236}">
                <a16:creationId xmlns:a16="http://schemas.microsoft.com/office/drawing/2014/main" id="{3514D4C6-8CE0-28E6-33E7-AE3CC420B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7704" y="4485143"/>
            <a:ext cx="628847" cy="678558"/>
          </a:xfrm>
          <a:prstGeom prst="rect">
            <a:avLst/>
          </a:prstGeom>
        </p:spPr>
      </p:pic>
      <p:pic>
        <p:nvPicPr>
          <p:cNvPr id="65" name="Graphic 64" descr="Arrow Slight curve">
            <a:extLst>
              <a:ext uri="{FF2B5EF4-FFF2-40B4-BE49-F238E27FC236}">
                <a16:creationId xmlns:a16="http://schemas.microsoft.com/office/drawing/2014/main" id="{55E4260E-A533-7140-F19E-3D93F96E6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6420" y="4613631"/>
            <a:ext cx="474091" cy="42158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5903AA7-8325-4998-7FC8-73B85A214A6E}"/>
              </a:ext>
            </a:extLst>
          </p:cNvPr>
          <p:cNvSpPr txBox="1"/>
          <p:nvPr/>
        </p:nvSpPr>
        <p:spPr>
          <a:xfrm>
            <a:off x="2846894" y="450125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1D35"/>
                </a:solidFill>
                <a:effectLst/>
                <a:latin typeface="+mj-lt"/>
              </a:rPr>
              <a:t>Customer acquisition</a:t>
            </a:r>
            <a:r>
              <a:rPr lang="en-US" b="0" i="0" dirty="0">
                <a:solidFill>
                  <a:srgbClr val="001D35"/>
                </a:solidFill>
                <a:effectLst/>
                <a:latin typeface="+mj-lt"/>
              </a:rPr>
              <a:t>: Myntra has seen strong growth due to customer acquisition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IN" dirty="0"/>
          </a:p>
        </p:txBody>
      </p:sp>
      <p:pic>
        <p:nvPicPr>
          <p:cNvPr id="69" name="Graphic 68" descr="Suit">
            <a:extLst>
              <a:ext uri="{FF2B5EF4-FFF2-40B4-BE49-F238E27FC236}">
                <a16:creationId xmlns:a16="http://schemas.microsoft.com/office/drawing/2014/main" id="{74E2EE88-170D-4295-6252-F32F81DB1E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5676" y="5171587"/>
            <a:ext cx="719189" cy="757873"/>
          </a:xfrm>
          <a:prstGeom prst="rect">
            <a:avLst/>
          </a:prstGeom>
        </p:spPr>
      </p:pic>
      <p:pic>
        <p:nvPicPr>
          <p:cNvPr id="71" name="Graphic 70" descr="Arrow Slight curve">
            <a:extLst>
              <a:ext uri="{FF2B5EF4-FFF2-40B4-BE49-F238E27FC236}">
                <a16:creationId xmlns:a16="http://schemas.microsoft.com/office/drawing/2014/main" id="{F4E21588-4F66-9AAE-072C-B5D8EF606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485" y="5291140"/>
            <a:ext cx="474091" cy="51876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02BE425-85AE-3A85-DE63-AC2D27306A24}"/>
              </a:ext>
            </a:extLst>
          </p:cNvPr>
          <p:cNvSpPr txBox="1"/>
          <p:nvPr/>
        </p:nvSpPr>
        <p:spPr>
          <a:xfrm>
            <a:off x="2846894" y="5259129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1D35"/>
                </a:solidFill>
                <a:effectLst/>
                <a:latin typeface="+mj-lt"/>
              </a:rPr>
              <a:t>Fashion and lifestyle needs</a:t>
            </a:r>
            <a:r>
              <a:rPr lang="en-US" b="0" i="0" dirty="0">
                <a:solidFill>
                  <a:srgbClr val="001D35"/>
                </a:solidFill>
                <a:effectLst/>
                <a:latin typeface="+mj-lt"/>
              </a:rPr>
              <a:t>: Myntra is committed to solving the beauty and fashion needs of the country.</a:t>
            </a:r>
            <a:endParaRPr lang="en-IN" dirty="0">
              <a:latin typeface="+mj-lt"/>
            </a:endParaRPr>
          </a:p>
        </p:txBody>
      </p:sp>
      <p:pic>
        <p:nvPicPr>
          <p:cNvPr id="75" name="Graphic 74" descr="Lightbulb">
            <a:extLst>
              <a:ext uri="{FF2B5EF4-FFF2-40B4-BE49-F238E27FC236}">
                <a16:creationId xmlns:a16="http://schemas.microsoft.com/office/drawing/2014/main" id="{088A65E6-E6C1-B1AE-752A-3843D80DDD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33154" y="5937346"/>
            <a:ext cx="670875" cy="713147"/>
          </a:xfrm>
          <a:prstGeom prst="rect">
            <a:avLst/>
          </a:prstGeom>
        </p:spPr>
      </p:pic>
      <p:pic>
        <p:nvPicPr>
          <p:cNvPr id="77" name="Graphic 76" descr="Arrow Slight curve">
            <a:extLst>
              <a:ext uri="{FF2B5EF4-FFF2-40B4-BE49-F238E27FC236}">
                <a16:creationId xmlns:a16="http://schemas.microsoft.com/office/drawing/2014/main" id="{5A4A0834-B57C-46A9-37C2-9D7B4269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6485" y="6004447"/>
            <a:ext cx="474091" cy="5789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8EAB8B2-6B6E-4DF8-C19B-EA0426476C8C}"/>
              </a:ext>
            </a:extLst>
          </p:cNvPr>
          <p:cNvSpPr txBox="1"/>
          <p:nvPr/>
        </p:nvSpPr>
        <p:spPr>
          <a:xfrm>
            <a:off x="2820576" y="6112748"/>
            <a:ext cx="6094428" cy="94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001D35"/>
                </a:solidFill>
                <a:effectLst/>
                <a:latin typeface="+mj-lt"/>
              </a:rPr>
              <a:t>Innovation</a:t>
            </a:r>
            <a:r>
              <a:rPr lang="en-US" b="0" i="0" dirty="0">
                <a:solidFill>
                  <a:srgbClr val="001D35"/>
                </a:solidFill>
                <a:effectLst/>
                <a:latin typeface="+mj-lt"/>
              </a:rPr>
              <a:t>: Myntra has invested in the right growth engines. 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40704CC4-F60D-E5A1-7306-5EE453B090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6890" y="1580536"/>
            <a:ext cx="2995757" cy="280292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2254D60-BA60-AC77-47A8-E783B21383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9292" y="4529463"/>
            <a:ext cx="2913224" cy="17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31" y="82321"/>
            <a:ext cx="10515600" cy="1325563"/>
          </a:xfrm>
        </p:spPr>
        <p:txBody>
          <a:bodyPr/>
          <a:lstStyle/>
          <a:p>
            <a:r>
              <a:rPr lang="en-US" dirty="0"/>
              <a:t>Growth Trajectory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32EAAE3-7BC9-9E13-FA29-201EE6A2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72" y="-126328"/>
            <a:ext cx="2658359" cy="15342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FF4788-73B1-3175-6D5B-BCE98A88B995}"/>
              </a:ext>
            </a:extLst>
          </p:cNvPr>
          <p:cNvSpPr txBox="1"/>
          <p:nvPr/>
        </p:nvSpPr>
        <p:spPr>
          <a:xfrm>
            <a:off x="449346" y="1284477"/>
            <a:ext cx="47919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+mj-lt"/>
              </a:rPr>
              <a:t>1.Early Years and Foundation (2007–2010)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Founded in 2007</a:t>
            </a:r>
            <a:r>
              <a:rPr lang="en-US" sz="1600" dirty="0">
                <a:latin typeface="+mj-lt"/>
              </a:rPr>
              <a:t> by Mukesh Bansal, Myntra initially operated as a B2B platform focused on personalized gifting (custom t-shirts, mugs, etc.).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By </a:t>
            </a:r>
            <a:r>
              <a:rPr lang="en-US" sz="1600" b="1" dirty="0">
                <a:latin typeface="+mj-lt"/>
              </a:rPr>
              <a:t>2010</a:t>
            </a:r>
            <a:r>
              <a:rPr lang="en-US" sz="1600" dirty="0">
                <a:latin typeface="+mj-lt"/>
              </a:rPr>
              <a:t>, it pivoted to become a B2C fashion e-commerce platform, capitalizing on the growing demand for online shopping in India.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5D4539-AECE-43B4-27F5-F2DC63F57EF7}"/>
              </a:ext>
            </a:extLst>
          </p:cNvPr>
          <p:cNvSpPr txBox="1"/>
          <p:nvPr/>
        </p:nvSpPr>
        <p:spPr>
          <a:xfrm>
            <a:off x="449346" y="3153267"/>
            <a:ext cx="47919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2.Expansion and Brand Partnerships (2011–2014)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Key Partnerships</a:t>
            </a:r>
            <a:r>
              <a:rPr lang="en-US" sz="1600" dirty="0">
                <a:latin typeface="+mj-lt"/>
              </a:rPr>
              <a:t>: Myntra partnered with major Indian and international fashion brands, expanding its portfolio to include clothing, footwear, and accessories.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8781F3-8C33-67E2-361A-82ED2A3B53D8}"/>
              </a:ext>
            </a:extLst>
          </p:cNvPr>
          <p:cNvSpPr txBox="1"/>
          <p:nvPr/>
        </p:nvSpPr>
        <p:spPr>
          <a:xfrm>
            <a:off x="449346" y="4529614"/>
            <a:ext cx="47919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3. Flipkart Acquisition and Consolidation (2014)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Acquired by Flipkart</a:t>
            </a:r>
            <a:r>
              <a:rPr lang="en-US" sz="1600" dirty="0">
                <a:latin typeface="+mj-lt"/>
              </a:rPr>
              <a:t> in 2014 for approximately $300 million, enabling Myntra to leverage Flipkart’s logistics, technology, and customer base.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6F29EA-B247-81AF-00D3-C25027DA4717}"/>
              </a:ext>
            </a:extLst>
          </p:cNvPr>
          <p:cNvSpPr txBox="1"/>
          <p:nvPr/>
        </p:nvSpPr>
        <p:spPr>
          <a:xfrm>
            <a:off x="5803278" y="1323317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4. Growth Through Festive Sales and Innovations (2015–2017)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End of Reason Sale (EORS)</a:t>
            </a:r>
            <a:r>
              <a:rPr lang="en-US" sz="1600" dirty="0">
                <a:latin typeface="+mj-lt"/>
              </a:rPr>
              <a:t>: Myntra introduced EORS, one of the largest fashion sales in India, significantly boosting revenue and customer acquisition.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2CDFD-C912-52FC-4B16-82F6B71ACA67}"/>
              </a:ext>
            </a:extLst>
          </p:cNvPr>
          <p:cNvSpPr txBox="1"/>
          <p:nvPr/>
        </p:nvSpPr>
        <p:spPr>
          <a:xfrm>
            <a:off x="5803278" y="2536485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5. Walmart’s Entry and Market Leadership (2018–2019)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Flipkart (and Myntra) was acquired by </a:t>
            </a:r>
            <a:r>
              <a:rPr lang="en-US" sz="1600" b="1" dirty="0">
                <a:latin typeface="+mj-lt"/>
              </a:rPr>
              <a:t>Walmart in 2018</a:t>
            </a:r>
            <a:r>
              <a:rPr lang="en-US" sz="1600" dirty="0">
                <a:latin typeface="+mj-lt"/>
              </a:rPr>
              <a:t>, marking Myntra’s entry into a global retail ecosystem.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FD3B16-6AD5-E9F0-8AC2-3E575C4C05EF}"/>
              </a:ext>
            </a:extLst>
          </p:cNvPr>
          <p:cNvSpPr txBox="1"/>
          <p:nvPr/>
        </p:nvSpPr>
        <p:spPr>
          <a:xfrm>
            <a:off x="5803278" y="3575525"/>
            <a:ext cx="6094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</a:rPr>
              <a:t>6. Pandemic Boom and Digital Acceleration (2020–2021)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COVID-19 Pandemic</a:t>
            </a:r>
            <a:r>
              <a:rPr lang="en-US" sz="1600" dirty="0">
                <a:latin typeface="+mj-lt"/>
              </a:rPr>
              <a:t>: Lockdowns led to a surge in online shopping, and Myntra capitalized by enhancing its digital presence and expanding categories such as loungewear and activewear.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9EB0B1-91B7-66F6-9A85-37AC02076246}"/>
              </a:ext>
            </a:extLst>
          </p:cNvPr>
          <p:cNvSpPr txBox="1"/>
          <p:nvPr/>
        </p:nvSpPr>
        <p:spPr>
          <a:xfrm>
            <a:off x="5803278" y="4788693"/>
            <a:ext cx="6094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+mj-lt"/>
              </a:rPr>
              <a:t>7. Recent Developments and Diversification (2022–2024)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Sustainability Initiatives</a:t>
            </a:r>
            <a:r>
              <a:rPr lang="en-US" sz="1600" dirty="0">
                <a:latin typeface="+mj-lt"/>
              </a:rPr>
              <a:t>: Myntra introduced eco-friendly collections and adopted green practices in logistics.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Influencer Collaborations and Live Shopping</a:t>
            </a:r>
            <a:r>
              <a:rPr lang="en-US" sz="1600" dirty="0">
                <a:latin typeface="+mj-lt"/>
              </a:rPr>
              <a:t>: Strengthened its marketing through partnerships with social media influencers and live-streaming platforms.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7B2441-453D-677F-EED3-FBC2BAFCDE07}"/>
              </a:ext>
            </a:extLst>
          </p:cNvPr>
          <p:cNvCxnSpPr>
            <a:cxnSpLocks/>
          </p:cNvCxnSpPr>
          <p:nvPr/>
        </p:nvCxnSpPr>
        <p:spPr>
          <a:xfrm flipH="1">
            <a:off x="5572125" y="1284477"/>
            <a:ext cx="60980" cy="5073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875" y="171450"/>
            <a:ext cx="6064250" cy="723900"/>
          </a:xfrm>
        </p:spPr>
        <p:txBody>
          <a:bodyPr>
            <a:normAutofit/>
          </a:bodyPr>
          <a:lstStyle/>
          <a:p>
            <a:r>
              <a:rPr lang="en-US" dirty="0"/>
              <a:t>Myntra Revenue Model..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AF340-7F4C-E014-9A39-B41C3911F054}"/>
              </a:ext>
            </a:extLst>
          </p:cNvPr>
          <p:cNvSpPr txBox="1"/>
          <p:nvPr/>
        </p:nvSpPr>
        <p:spPr>
          <a:xfrm>
            <a:off x="247650" y="804119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15171A"/>
                </a:solidFill>
                <a:effectLst/>
                <a:latin typeface="+mj-lt"/>
              </a:rPr>
              <a:t>Myntra makes revenue from different resources some of which are listed below:</a:t>
            </a:r>
          </a:p>
          <a:p>
            <a:pPr algn="just"/>
            <a:r>
              <a:rPr lang="en-US" b="0" i="0" dirty="0">
                <a:solidFill>
                  <a:srgbClr val="15171A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27" name="Graphic 26" descr="Pie chart">
            <a:extLst>
              <a:ext uri="{FF2B5EF4-FFF2-40B4-BE49-F238E27FC236}">
                <a16:creationId xmlns:a16="http://schemas.microsoft.com/office/drawing/2014/main" id="{B392F66C-2F9A-3287-88D4-AB2BB3AC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386" y="1308259"/>
            <a:ext cx="581025" cy="552450"/>
          </a:xfrm>
          <a:prstGeom prst="rect">
            <a:avLst/>
          </a:prstGeom>
        </p:spPr>
      </p:pic>
      <p:pic>
        <p:nvPicPr>
          <p:cNvPr id="29" name="Graphic 28" descr="Line arrow Slight curve">
            <a:extLst>
              <a:ext uri="{FF2B5EF4-FFF2-40B4-BE49-F238E27FC236}">
                <a16:creationId xmlns:a16="http://schemas.microsoft.com/office/drawing/2014/main" id="{AB3C340E-C2B3-81E2-FA4A-561E002F0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786" y="1308258"/>
            <a:ext cx="581025" cy="55245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6E2CF-12EE-6599-64AF-F83CADE4D907}"/>
              </a:ext>
            </a:extLst>
          </p:cNvPr>
          <p:cNvSpPr txBox="1"/>
          <p:nvPr/>
        </p:nvSpPr>
        <p:spPr>
          <a:xfrm>
            <a:off x="1594349" y="1238544"/>
            <a:ext cx="5943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Commission Fees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+mj-lt"/>
              </a:rPr>
              <a:t>: Depending on the product's category and brand, Myntra's primary revenue stream is the charging of a predetermined fee, which normally ranges from 4% to 5%.</a:t>
            </a:r>
            <a:endParaRPr lang="en-IN" sz="1600" dirty="0">
              <a:latin typeface="+mj-lt"/>
            </a:endParaRPr>
          </a:p>
        </p:txBody>
      </p:sp>
      <p:pic>
        <p:nvPicPr>
          <p:cNvPr id="33" name="Graphic 32" descr="Shopping cart">
            <a:extLst>
              <a:ext uri="{FF2B5EF4-FFF2-40B4-BE49-F238E27FC236}">
                <a16:creationId xmlns:a16="http://schemas.microsoft.com/office/drawing/2014/main" id="{45ED17ED-397E-533A-594B-9E4E68500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2" y="2081512"/>
            <a:ext cx="581025" cy="740255"/>
          </a:xfrm>
          <a:prstGeom prst="rect">
            <a:avLst/>
          </a:prstGeom>
        </p:spPr>
      </p:pic>
      <p:pic>
        <p:nvPicPr>
          <p:cNvPr id="35" name="Graphic 34" descr="Line arrow Slight curve">
            <a:extLst>
              <a:ext uri="{FF2B5EF4-FFF2-40B4-BE49-F238E27FC236}">
                <a16:creationId xmlns:a16="http://schemas.microsoft.com/office/drawing/2014/main" id="{0976D0CE-8F46-D360-D6AD-6B2185B2E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073" y="2151671"/>
            <a:ext cx="676276" cy="6259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A2EDD8-65BC-D847-4C59-7E90220ECFA5}"/>
              </a:ext>
            </a:extLst>
          </p:cNvPr>
          <p:cNvSpPr txBox="1"/>
          <p:nvPr/>
        </p:nvSpPr>
        <p:spPr>
          <a:xfrm>
            <a:off x="1568502" y="2203204"/>
            <a:ext cx="58388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Marketplace Services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+mj-lt"/>
              </a:rPr>
              <a:t>: Myntra makes money by giving different brands and merchants a place to display and sell their goods on its online marketplace.</a:t>
            </a:r>
            <a:endParaRPr lang="en-IN" sz="1600" dirty="0">
              <a:latin typeface="+mj-lt"/>
            </a:endParaRPr>
          </a:p>
        </p:txBody>
      </p:sp>
      <p:pic>
        <p:nvPicPr>
          <p:cNvPr id="39" name="Graphic 38" descr="Truck">
            <a:extLst>
              <a:ext uri="{FF2B5EF4-FFF2-40B4-BE49-F238E27FC236}">
                <a16:creationId xmlns:a16="http://schemas.microsoft.com/office/drawing/2014/main" id="{4D21BA15-D54A-B97B-B94F-39C803438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417" y="3127713"/>
            <a:ext cx="733426" cy="727217"/>
          </a:xfrm>
          <a:prstGeom prst="rect">
            <a:avLst/>
          </a:prstGeom>
        </p:spPr>
      </p:pic>
      <p:pic>
        <p:nvPicPr>
          <p:cNvPr id="41" name="Graphic 40" descr="Line arrow Slight curve">
            <a:extLst>
              <a:ext uri="{FF2B5EF4-FFF2-40B4-BE49-F238E27FC236}">
                <a16:creationId xmlns:a16="http://schemas.microsoft.com/office/drawing/2014/main" id="{2A065899-C9E4-722B-65B2-7D1A8E724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985" y="3240985"/>
            <a:ext cx="523875" cy="500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7B97B-DAF3-73FC-7C39-8216C5152BCE}"/>
              </a:ext>
            </a:extLst>
          </p:cNvPr>
          <p:cNvSpPr txBox="1"/>
          <p:nvPr/>
        </p:nvSpPr>
        <p:spPr>
          <a:xfrm>
            <a:off x="1638736" y="3109598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Logistics Services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+mj-lt"/>
              </a:rPr>
              <a:t>: By making it easier for clients to store, package, and receive things, the company makes money through its logistics services.</a:t>
            </a:r>
            <a:endParaRPr lang="en-IN" sz="1600" dirty="0">
              <a:latin typeface="+mj-lt"/>
            </a:endParaRPr>
          </a:p>
        </p:txBody>
      </p:sp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5BDCD1D-6E8F-B986-5452-61B871A7D6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029" y="3978440"/>
            <a:ext cx="733426" cy="705344"/>
          </a:xfrm>
          <a:prstGeom prst="rect">
            <a:avLst/>
          </a:prstGeom>
        </p:spPr>
      </p:pic>
      <p:pic>
        <p:nvPicPr>
          <p:cNvPr id="8" name="Graphic 7" descr="Line arrow Slight curve">
            <a:extLst>
              <a:ext uri="{FF2B5EF4-FFF2-40B4-BE49-F238E27FC236}">
                <a16:creationId xmlns:a16="http://schemas.microsoft.com/office/drawing/2014/main" id="{F6C09F62-F56E-1F87-C49E-D40E86C2D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026" y="4139534"/>
            <a:ext cx="552451" cy="63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045FA2-0756-79C7-C1EE-0921D8F50A66}"/>
              </a:ext>
            </a:extLst>
          </p:cNvPr>
          <p:cNvSpPr txBox="1"/>
          <p:nvPr/>
        </p:nvSpPr>
        <p:spPr>
          <a:xfrm>
            <a:off x="1631995" y="3948441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Advertisement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+mj-lt"/>
              </a:rPr>
              <a:t>: Myntra makes use of its platform to facilitate the promotion of brands' items to a broad audience, generating extra income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Inter"/>
              </a:rPr>
              <a:t>.</a:t>
            </a:r>
            <a:endParaRPr lang="en-IN" sz="1600" dirty="0"/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B85E15E0-D2FE-B115-E50C-C528D0ACE8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1557" y="4869106"/>
            <a:ext cx="733426" cy="663087"/>
          </a:xfrm>
          <a:prstGeom prst="rect">
            <a:avLst/>
          </a:prstGeom>
        </p:spPr>
      </p:pic>
      <p:pic>
        <p:nvPicPr>
          <p:cNvPr id="14" name="Graphic 13" descr="Line arrow Slight curve">
            <a:extLst>
              <a:ext uri="{FF2B5EF4-FFF2-40B4-BE49-F238E27FC236}">
                <a16:creationId xmlns:a16="http://schemas.microsoft.com/office/drawing/2014/main" id="{E9DB34F4-FBD4-B97B-5860-5DD095AC2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754" y="4936688"/>
            <a:ext cx="623133" cy="5859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3E778-30CD-3844-9AFE-22D628D22ADC}"/>
              </a:ext>
            </a:extLst>
          </p:cNvPr>
          <p:cNvSpPr txBox="1"/>
          <p:nvPr/>
        </p:nvSpPr>
        <p:spPr>
          <a:xfrm>
            <a:off x="1710477" y="4805319"/>
            <a:ext cx="60771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Other Resources</a:t>
            </a:r>
            <a:r>
              <a:rPr lang="en-US" sz="1600" b="0" i="0" dirty="0">
                <a:solidFill>
                  <a:srgbClr val="15171A"/>
                </a:solidFill>
                <a:effectLst/>
                <a:latin typeface="+mj-lt"/>
              </a:rPr>
              <a:t>: To maintain a diversified and long-lasting financial strategy, Myntra investigates and makes money from several additional sources in addition to the main revenue streams</a:t>
            </a:r>
            <a:r>
              <a:rPr lang="en-US" b="0" i="0" dirty="0">
                <a:solidFill>
                  <a:srgbClr val="15171A"/>
                </a:solidFill>
                <a:effectLst/>
                <a:latin typeface="+mj-lt"/>
              </a:rPr>
              <a:t>.</a:t>
            </a:r>
            <a:endParaRPr lang="en-IN" dirty="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7B0CD3-6085-C6E9-61A7-A1193DFAC3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3256" y="1161129"/>
            <a:ext cx="4358729" cy="43614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FAD12E-A9BD-2F0C-5016-FAB3EE5D45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0441" y="5351616"/>
            <a:ext cx="3034947" cy="17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866" y="-728282"/>
            <a:ext cx="12030075" cy="1681163"/>
          </a:xfrm>
        </p:spPr>
        <p:txBody>
          <a:bodyPr>
            <a:normAutofit/>
          </a:bodyPr>
          <a:lstStyle/>
          <a:p>
            <a:r>
              <a:rPr lang="en-US" sz="5400" dirty="0"/>
              <a:t>Myntra Marketplace Revenue 2023</a:t>
            </a:r>
          </a:p>
        </p:txBody>
      </p:sp>
      <p:pic>
        <p:nvPicPr>
          <p:cNvPr id="5" name="Graphic 4" descr="Shopping cart">
            <a:extLst>
              <a:ext uri="{FF2B5EF4-FFF2-40B4-BE49-F238E27FC236}">
                <a16:creationId xmlns:a16="http://schemas.microsoft.com/office/drawing/2014/main" id="{E4E8954F-C985-C583-41DE-A5F94726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694" y="1176022"/>
            <a:ext cx="581025" cy="740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AC4E72-0D06-22A7-681A-D26EF297BFA5}"/>
              </a:ext>
            </a:extLst>
          </p:cNvPr>
          <p:cNvSpPr txBox="1"/>
          <p:nvPr/>
        </p:nvSpPr>
        <p:spPr>
          <a:xfrm>
            <a:off x="1904120" y="1389329"/>
            <a:ext cx="5838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i="0" dirty="0">
                <a:solidFill>
                  <a:srgbClr val="15171A"/>
                </a:solidFill>
                <a:effectLst/>
                <a:latin typeface="+mj-lt"/>
              </a:rPr>
              <a:t>Marketplace Services:39.5%</a:t>
            </a:r>
            <a:endParaRPr lang="en-IN" sz="1600" b="1" dirty="0">
              <a:latin typeface="+mj-lt"/>
            </a:endParaRPr>
          </a:p>
        </p:txBody>
      </p:sp>
      <p:pic>
        <p:nvPicPr>
          <p:cNvPr id="8" name="Graphic 7" descr="Truck">
            <a:extLst>
              <a:ext uri="{FF2B5EF4-FFF2-40B4-BE49-F238E27FC236}">
                <a16:creationId xmlns:a16="http://schemas.microsoft.com/office/drawing/2014/main" id="{A2C0BB82-6DDE-F7C7-923B-BB8F80CA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694" y="2026057"/>
            <a:ext cx="733426" cy="727217"/>
          </a:xfrm>
          <a:prstGeom prst="rect">
            <a:avLst/>
          </a:prstGeom>
        </p:spPr>
      </p:pic>
      <p:pic>
        <p:nvPicPr>
          <p:cNvPr id="10" name="Graphic 9" descr="Video camera">
            <a:extLst>
              <a:ext uri="{FF2B5EF4-FFF2-40B4-BE49-F238E27FC236}">
                <a16:creationId xmlns:a16="http://schemas.microsoft.com/office/drawing/2014/main" id="{193E9419-8EF6-3179-92C0-5BB395340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694" y="2753273"/>
            <a:ext cx="733426" cy="705344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4E038D5A-6E43-6657-75E8-9F0B46129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0694" y="3593457"/>
            <a:ext cx="733426" cy="6630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8D8A5D-7BE8-059A-1C24-C4315BB576D3}"/>
              </a:ext>
            </a:extLst>
          </p:cNvPr>
          <p:cNvSpPr txBox="1"/>
          <p:nvPr/>
        </p:nvSpPr>
        <p:spPr>
          <a:xfrm>
            <a:off x="1904120" y="2204999"/>
            <a:ext cx="662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15171A"/>
                </a:solidFill>
                <a:effectLst/>
                <a:latin typeface="+mj-lt"/>
              </a:rPr>
              <a:t>Logistics services</a:t>
            </a:r>
            <a:r>
              <a:rPr lang="en-IN" b="1" i="0" dirty="0">
                <a:solidFill>
                  <a:srgbClr val="15171A"/>
                </a:solidFill>
                <a:effectLst/>
                <a:latin typeface="Inter"/>
              </a:rPr>
              <a:t>:44.2%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3CBF72-3277-844A-B9C3-0A93ECD67EBD}"/>
              </a:ext>
            </a:extLst>
          </p:cNvPr>
          <p:cNvSpPr txBox="1"/>
          <p:nvPr/>
        </p:nvSpPr>
        <p:spPr>
          <a:xfrm>
            <a:off x="1904120" y="2945238"/>
            <a:ext cx="662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15171A"/>
                </a:solidFill>
                <a:effectLst/>
                <a:latin typeface="+mj-lt"/>
              </a:rPr>
              <a:t>Advertisement services:11.9%</a:t>
            </a:r>
            <a:endParaRPr lang="en-IN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1B95E-E89D-D7BC-EC8E-66B74A744DD9}"/>
              </a:ext>
            </a:extLst>
          </p:cNvPr>
          <p:cNvSpPr txBox="1"/>
          <p:nvPr/>
        </p:nvSpPr>
        <p:spPr>
          <a:xfrm>
            <a:off x="1904120" y="3636060"/>
            <a:ext cx="662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5171A"/>
                </a:solidFill>
                <a:latin typeface="+mj-lt"/>
              </a:rPr>
              <a:t>Other operating Revenue:1.49%</a:t>
            </a:r>
            <a:r>
              <a:rPr lang="en-IN" b="1" i="0" dirty="0">
                <a:solidFill>
                  <a:srgbClr val="15171A"/>
                </a:solidFill>
                <a:effectLst/>
                <a:latin typeface="+mj-lt"/>
              </a:rPr>
              <a:t> </a:t>
            </a:r>
            <a:endParaRPr lang="en-IN" b="1" dirty="0">
              <a:latin typeface="+mj-lt"/>
            </a:endParaRPr>
          </a:p>
        </p:txBody>
      </p:sp>
      <p:pic>
        <p:nvPicPr>
          <p:cNvPr id="23" name="Graphic 22" descr="Pie chart">
            <a:extLst>
              <a:ext uri="{FF2B5EF4-FFF2-40B4-BE49-F238E27FC236}">
                <a16:creationId xmlns:a16="http://schemas.microsoft.com/office/drawing/2014/main" id="{30644E9B-359F-EEB1-98F7-C26220EDE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6894" y="4369908"/>
            <a:ext cx="581025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C37E0B-0F7B-8226-6D03-74698F3D3731}"/>
              </a:ext>
            </a:extLst>
          </p:cNvPr>
          <p:cNvSpPr txBox="1"/>
          <p:nvPr/>
        </p:nvSpPr>
        <p:spPr>
          <a:xfrm>
            <a:off x="1904120" y="4391384"/>
            <a:ext cx="662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5171A"/>
                </a:solidFill>
                <a:latin typeface="+mj-lt"/>
              </a:rPr>
              <a:t>O</a:t>
            </a:r>
            <a:r>
              <a:rPr lang="en-IN" b="1" dirty="0" err="1">
                <a:solidFill>
                  <a:srgbClr val="15171A"/>
                </a:solidFill>
                <a:latin typeface="+mj-lt"/>
              </a:rPr>
              <a:t>ther</a:t>
            </a:r>
            <a:r>
              <a:rPr lang="en-IN" b="1" dirty="0">
                <a:solidFill>
                  <a:srgbClr val="15171A"/>
                </a:solidFill>
                <a:latin typeface="+mj-lt"/>
              </a:rPr>
              <a:t> Income:2.97%</a:t>
            </a:r>
            <a:endParaRPr lang="en-IN" b="1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6667CC-75A9-D621-BACB-B9A081D0B4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7311" y="1024018"/>
            <a:ext cx="3943120" cy="48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bg1"/>
                </a:solidFill>
              </a:rPr>
              <a:t>Myntra Financials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DBE465F-2D0F-55B8-6167-6DF8F4CA6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30018"/>
              </p:ext>
            </p:extLst>
          </p:nvPr>
        </p:nvGraphicFramePr>
        <p:xfrm>
          <a:off x="301753" y="1739265"/>
          <a:ext cx="5679948" cy="4480560"/>
        </p:xfrm>
        <a:graphic>
          <a:graphicData uri="http://schemas.openxmlformats.org/drawingml/2006/table">
            <a:tbl>
              <a:tblPr/>
              <a:tblGrid>
                <a:gridCol w="1893316">
                  <a:extLst>
                    <a:ext uri="{9D8B030D-6E8A-4147-A177-3AD203B41FA5}">
                      <a16:colId xmlns:a16="http://schemas.microsoft.com/office/drawing/2014/main" val="1755167962"/>
                    </a:ext>
                  </a:extLst>
                </a:gridCol>
                <a:gridCol w="1893316">
                  <a:extLst>
                    <a:ext uri="{9D8B030D-6E8A-4147-A177-3AD203B41FA5}">
                      <a16:colId xmlns:a16="http://schemas.microsoft.com/office/drawing/2014/main" val="1788311391"/>
                    </a:ext>
                  </a:extLst>
                </a:gridCol>
                <a:gridCol w="1893316">
                  <a:extLst>
                    <a:ext uri="{9D8B030D-6E8A-4147-A177-3AD203B41FA5}">
                      <a16:colId xmlns:a16="http://schemas.microsoft.com/office/drawing/2014/main" val="2419892619"/>
                    </a:ext>
                  </a:extLst>
                </a:gridCol>
              </a:tblGrid>
              <a:tr h="488922">
                <a:tc>
                  <a:txBody>
                    <a:bodyPr/>
                    <a:lstStyle/>
                    <a:p>
                      <a:pPr algn="l"/>
                      <a:r>
                        <a:rPr lang="en-IN" b="1" cap="all">
                          <a:effectLst/>
                        </a:rPr>
                        <a:t>Myntra Financials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cap="all" dirty="0">
                          <a:effectLst/>
                        </a:rPr>
                        <a:t>FY22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cap="all" dirty="0">
                          <a:effectLst/>
                        </a:rPr>
                        <a:t>FY23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51256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Operating Revenue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3501.2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4375.3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58800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Total Expenses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4206.9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INR 5290.1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31716"/>
                  </a:ext>
                </a:extLst>
              </a:tr>
              <a:tr h="48892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Cost of Material Consumed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1770.3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INR 2165.7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449170"/>
                  </a:ext>
                </a:extLst>
              </a:tr>
              <a:tr h="48892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Employee Benefit Expenses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522.5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631.8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084895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Advertising Expenses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1298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INR 1758.8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23821"/>
                  </a:ext>
                </a:extLst>
              </a:tr>
              <a:tr h="488922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Net Loss/Profit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Loss of INR 597.6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Loss of INR 782.4 crore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13797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16C18616-AD0E-8466-40EC-53B5D3B5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1" y="1428750"/>
            <a:ext cx="5838824" cy="47434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AC07B2-A467-8928-3E44-700A05EB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9" y="155575"/>
            <a:ext cx="3038476" cy="14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190500"/>
            <a:ext cx="6962775" cy="91439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Comparable online store of myntra.com in fashion products in india..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4CFFF867-B1AF-42AA-BEA4-FC371900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30C0D-A8BF-4209-9062-54FC22068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" y="1190625"/>
            <a:ext cx="5297487" cy="4838700"/>
          </a:xfrm>
          <a:prstGeom prst="rect">
            <a:avLst/>
          </a:prstGeom>
        </p:spPr>
      </p:pic>
      <p:sp>
        <p:nvSpPr>
          <p:cNvPr id="2052" name="TextBox 2051">
            <a:extLst>
              <a:ext uri="{FF2B5EF4-FFF2-40B4-BE49-F238E27FC236}">
                <a16:creationId xmlns:a16="http://schemas.microsoft.com/office/drawing/2014/main" id="{7A43A183-13EC-07A8-6916-59D793E672BE}"/>
              </a:ext>
            </a:extLst>
          </p:cNvPr>
          <p:cNvSpPr txBox="1"/>
          <p:nvPr/>
        </p:nvSpPr>
        <p:spPr>
          <a:xfrm>
            <a:off x="5952200" y="1572636"/>
            <a:ext cx="6094520" cy="256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750"/>
              </a:spcAft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Some of Myntra's competitors include: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Amazon and Flipkart: Direct competitors 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AJIO and Koovs: Big brands resellers </a:t>
            </a:r>
          </a:p>
          <a:p>
            <a:pPr algn="just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Puma and Nike: Private labels </a:t>
            </a:r>
          </a:p>
          <a:p>
            <a:pPr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Meesho,GlowRoad,Bulbul, and Offline Fashion: Marketplace competitors </a:t>
            </a:r>
          </a:p>
          <a:p>
            <a:pPr algn="just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01D35"/>
                </a:solidFill>
                <a:effectLst/>
                <a:latin typeface="+mj-lt"/>
              </a:rPr>
              <a:t>Tatacliq.com and hm.com: Competitors to ajio.com</a:t>
            </a:r>
          </a:p>
        </p:txBody>
      </p:sp>
      <p:pic>
        <p:nvPicPr>
          <p:cNvPr id="2056" name="Picture 2055">
            <a:extLst>
              <a:ext uri="{FF2B5EF4-FFF2-40B4-BE49-F238E27FC236}">
                <a16:creationId xmlns:a16="http://schemas.microsoft.com/office/drawing/2014/main" id="{233BF638-2275-2695-4BD4-F5A221E2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23" y="4353618"/>
            <a:ext cx="3786327" cy="2185294"/>
          </a:xfrm>
          <a:prstGeom prst="rect">
            <a:avLst/>
          </a:prstGeom>
          <a:noFill/>
        </p:spPr>
      </p:pic>
      <p:pic>
        <p:nvPicPr>
          <p:cNvPr id="2058" name="Picture 2057">
            <a:extLst>
              <a:ext uri="{FF2B5EF4-FFF2-40B4-BE49-F238E27FC236}">
                <a16:creationId xmlns:a16="http://schemas.microsoft.com/office/drawing/2014/main" id="{01916218-BB48-653C-2036-C522E59A6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901" y="127494"/>
            <a:ext cx="2493963" cy="12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627</TotalTime>
  <Words>2156</Words>
  <Application>Microsoft Office PowerPoint</Application>
  <PresentationFormat>Widescreen</PresentationFormat>
  <Paragraphs>232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Almaden Sans</vt:lpstr>
      <vt:lpstr>Arial</vt:lpstr>
      <vt:lpstr>Bodoni MT</vt:lpstr>
      <vt:lpstr>Calibri</vt:lpstr>
      <vt:lpstr>Cambria</vt:lpstr>
      <vt:lpstr>Google Sans</vt:lpstr>
      <vt:lpstr>inherit</vt:lpstr>
      <vt:lpstr>Inter</vt:lpstr>
      <vt:lpstr>Seaford</vt:lpstr>
      <vt:lpstr>Times New Roman</vt:lpstr>
      <vt:lpstr>var(--fonts-factor)</vt:lpstr>
      <vt:lpstr>Office Theme</vt:lpstr>
      <vt:lpstr>Myntra Analysis…</vt:lpstr>
      <vt:lpstr>Introduction to Myntra.com</vt:lpstr>
      <vt:lpstr>Business Model</vt:lpstr>
      <vt:lpstr>Market Position and Growth</vt:lpstr>
      <vt:lpstr>Growth Trajectory</vt:lpstr>
      <vt:lpstr>Myntra Revenue Model..</vt:lpstr>
      <vt:lpstr>Myntra Marketplace Revenue 2023</vt:lpstr>
      <vt:lpstr>Myntra Financials</vt:lpstr>
      <vt:lpstr>Comparable online store of myntra.com in fashion products in india..</vt:lpstr>
      <vt:lpstr>Technology utilization</vt:lpstr>
      <vt:lpstr>SWOT ANANLYSIS OF MYNTRA</vt:lpstr>
      <vt:lpstr>Customer analysis using YouTube comments with ChatGPT..</vt:lpstr>
      <vt:lpstr>High Impact Consumer Comments..</vt:lpstr>
      <vt:lpstr>Low Impact Consumer Comments..</vt:lpstr>
      <vt:lpstr>Medium Impact Consumer Comments..</vt:lpstr>
      <vt:lpstr>Myntra Competitors In May-2024</vt:lpstr>
      <vt:lpstr>Comparison of Monthly Visits: myntra.com vs Competitors, October 2024.. </vt:lpstr>
      <vt:lpstr>Competitive Analysis..</vt:lpstr>
      <vt:lpstr>Strategic Recommendations..</vt:lpstr>
      <vt:lpstr>Websites used For Analysis..</vt:lpstr>
      <vt:lpstr>Conclusion: Due to the extreme nature of Myntra's business strategy, the company has been able to influence the fashion trend through the use of a variety of marketing methods. Myntra's business model has seen amazing development, which has resulted in the establishment of a prominent and actively developing eCommerce sector.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2</cp:revision>
  <dcterms:created xsi:type="dcterms:W3CDTF">2024-11-30T05:09:56Z</dcterms:created>
  <dcterms:modified xsi:type="dcterms:W3CDTF">2024-11-30T15:38:35Z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